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8.xml" ContentType="application/vnd.openxmlformats-officedocument.themeOverr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theme/themeOverride1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2.xml" ContentType="application/vnd.openxmlformats-officedocument.themeOverride+xml"/>
  <Override PartName="/ppt/notesSlides/notesSlide18.xml" ContentType="application/vnd.openxmlformats-officedocument.presentationml.notesSlide+xml"/>
  <Override PartName="/ppt/theme/themeOverride13.xml" ContentType="application/vnd.openxmlformats-officedocument.themeOverride+xml"/>
  <Override PartName="/ppt/notesSlides/notesSlide19.xml" ContentType="application/vnd.openxmlformats-officedocument.presentationml.notesSlide+xml"/>
  <Override PartName="/ppt/theme/themeOverride14.xml" ContentType="application/vnd.openxmlformats-officedocument.themeOverride+xml"/>
  <Override PartName="/ppt/notesSlides/notesSlide20.xml" ContentType="application/vnd.openxmlformats-officedocument.presentationml.notesSlide+xml"/>
  <Override PartName="/ppt/theme/themeOverride15.xml" ContentType="application/vnd.openxmlformats-officedocument.themeOverride+xml"/>
  <Override PartName="/ppt/notesSlides/notesSlide21.xml" ContentType="application/vnd.openxmlformats-officedocument.presentationml.notesSlide+xml"/>
  <Override PartName="/ppt/theme/themeOverride16.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7.xml" ContentType="application/vnd.openxmlformats-officedocument.themeOverride+xml"/>
  <Override PartName="/ppt/notesSlides/notesSlide25.xml" ContentType="application/vnd.openxmlformats-officedocument.presentationml.notesSlide+xml"/>
  <Override PartName="/ppt/theme/themeOverride18.xml" ContentType="application/vnd.openxmlformats-officedocument.themeOverride+xml"/>
  <Override PartName="/ppt/notesSlides/notesSlide26.xml" ContentType="application/vnd.openxmlformats-officedocument.presentationml.notesSlide+xml"/>
  <Override PartName="/ppt/theme/themeOverride19.xml" ContentType="application/vnd.openxmlformats-officedocument.themeOverride+xml"/>
  <Override PartName="/ppt/notesSlides/notesSlide27.xml" ContentType="application/vnd.openxmlformats-officedocument.presentationml.notesSlide+xml"/>
  <Override PartName="/ppt/theme/themeOverride20.xml" ContentType="application/vnd.openxmlformats-officedocument.themeOverride+xml"/>
  <Override PartName="/ppt/notesSlides/notesSlide28.xml" ContentType="application/vnd.openxmlformats-officedocument.presentationml.notesSlide+xml"/>
  <Override PartName="/ppt/theme/themeOverride2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2.xml" ContentType="application/vnd.openxmlformats-officedocument.themeOverride+xml"/>
  <Override PartName="/ppt/notesSlides/notesSlide32.xml" ContentType="application/vnd.openxmlformats-officedocument.presentationml.notesSlide+xml"/>
  <Override PartName="/ppt/theme/themeOverride23.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4.xml" ContentType="application/vnd.openxmlformats-officedocument.themeOverride+xml"/>
  <Override PartName="/ppt/notesSlides/notesSlide37.xml" ContentType="application/vnd.openxmlformats-officedocument.presentationml.notesSlide+xml"/>
  <Override PartName="/ppt/theme/themeOverride25.xml" ContentType="application/vnd.openxmlformats-officedocument.themeOverride+xml"/>
  <Override PartName="/ppt/notesSlides/notesSlide38.xml" ContentType="application/vnd.openxmlformats-officedocument.presentationml.notesSlide+xml"/>
  <Override PartName="/ppt/theme/themeOverride26.xml" ContentType="application/vnd.openxmlformats-officedocument.themeOverr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44" r:id="rId6"/>
  </p:sldMasterIdLst>
  <p:notesMasterIdLst>
    <p:notesMasterId r:id="rId46"/>
  </p:notesMasterIdLst>
  <p:sldIdLst>
    <p:sldId id="2076136938" r:id="rId7"/>
    <p:sldId id="11817" r:id="rId8"/>
    <p:sldId id="11682" r:id="rId9"/>
    <p:sldId id="11680" r:id="rId10"/>
    <p:sldId id="1670" r:id="rId11"/>
    <p:sldId id="11683" r:id="rId12"/>
    <p:sldId id="11684" r:id="rId13"/>
    <p:sldId id="4375" r:id="rId14"/>
    <p:sldId id="4384" r:id="rId15"/>
    <p:sldId id="11685" r:id="rId16"/>
    <p:sldId id="2145706130" r:id="rId17"/>
    <p:sldId id="11690" r:id="rId18"/>
    <p:sldId id="11686" r:id="rId19"/>
    <p:sldId id="11687" r:id="rId20"/>
    <p:sldId id="11688" r:id="rId21"/>
    <p:sldId id="11689" r:id="rId22"/>
    <p:sldId id="11691" r:id="rId23"/>
    <p:sldId id="11692" r:id="rId24"/>
    <p:sldId id="11693" r:id="rId25"/>
    <p:sldId id="11694" r:id="rId26"/>
    <p:sldId id="11695" r:id="rId27"/>
    <p:sldId id="11696" r:id="rId28"/>
    <p:sldId id="11818" r:id="rId29"/>
    <p:sldId id="11704" r:id="rId30"/>
    <p:sldId id="280" r:id="rId31"/>
    <p:sldId id="11697" r:id="rId32"/>
    <p:sldId id="11705" r:id="rId33"/>
    <p:sldId id="11699" r:id="rId34"/>
    <p:sldId id="11702" r:id="rId35"/>
    <p:sldId id="11706" r:id="rId36"/>
    <p:sldId id="11708" r:id="rId37"/>
    <p:sldId id="11709" r:id="rId38"/>
    <p:sldId id="11710" r:id="rId39"/>
    <p:sldId id="2145706131" r:id="rId40"/>
    <p:sldId id="11716" r:id="rId41"/>
    <p:sldId id="11717" r:id="rId42"/>
    <p:sldId id="11712" r:id="rId43"/>
    <p:sldId id="11718" r:id="rId44"/>
    <p:sldId id="1171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50" autoAdjust="0"/>
    <p:restoredTop sz="93506" autoAdjust="0"/>
  </p:normalViewPr>
  <p:slideViewPr>
    <p:cSldViewPr snapToGrid="0">
      <p:cViewPr varScale="1">
        <p:scale>
          <a:sx n="71" d="100"/>
          <a:sy n="71" d="100"/>
        </p:scale>
        <p:origin x="784" y="5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S::v-juldes@microsoft.com::5ec9b45e-09f7-4acb-ae45-95f738816775" providerId="AD" clId="Web-{81A4CB6D-89DC-2717-AAAB-CD0DC06A27EA}"/>
    <pc:docChg chg="modSld">
      <pc:chgData name="Julie Descamp (CLEARWATER GROUP LLC)" userId="S::v-juldes@microsoft.com::5ec9b45e-09f7-4acb-ae45-95f738816775" providerId="AD" clId="Web-{81A4CB6D-89DC-2717-AAAB-CD0DC06A27EA}" dt="2021-09-29T16:59:31.041" v="9" actId="20577"/>
      <pc:docMkLst>
        <pc:docMk/>
      </pc:docMkLst>
      <pc:sldChg chg="modSp">
        <pc:chgData name="Julie Descamp (CLEARWATER GROUP LLC)" userId="S::v-juldes@microsoft.com::5ec9b45e-09f7-4acb-ae45-95f738816775" providerId="AD" clId="Web-{81A4CB6D-89DC-2717-AAAB-CD0DC06A27EA}" dt="2021-09-29T16:59:31.041" v="9" actId="20577"/>
        <pc:sldMkLst>
          <pc:docMk/>
          <pc:sldMk cId="2960156615" sldId="2076136938"/>
        </pc:sldMkLst>
        <pc:spChg chg="mod">
          <ac:chgData name="Julie Descamp (CLEARWATER GROUP LLC)" userId="S::v-juldes@microsoft.com::5ec9b45e-09f7-4acb-ae45-95f738816775" providerId="AD" clId="Web-{81A4CB6D-89DC-2717-AAAB-CD0DC06A27EA}" dt="2021-09-29T16:59:31.041" v="9" actId="20577"/>
          <ac:spMkLst>
            <pc:docMk/>
            <pc:sldMk cId="2960156615" sldId="2076136938"/>
            <ac:spMk id="9" creationId="{7B186078-9024-4C75-8E26-FA23A451FA99}"/>
          </ac:spMkLst>
        </pc:spChg>
      </pc:sldChg>
    </pc:docChg>
  </pc:docChgLst>
  <pc:docChgLst>
    <pc:chgData name="Ares Chen" userId="f3b94dd3-20cc-49a3-98ce-b1287658e8cf" providerId="ADAL" clId="{CDBAF8B7-D759-47EA-BD88-C851CC5F72AF}"/>
    <pc:docChg chg="modSld">
      <pc:chgData name="Ares Chen" userId="f3b94dd3-20cc-49a3-98ce-b1287658e8cf" providerId="ADAL" clId="{CDBAF8B7-D759-47EA-BD88-C851CC5F72AF}" dt="2022-01-16T02:00:47.243" v="0" actId="20577"/>
      <pc:docMkLst>
        <pc:docMk/>
      </pc:docMkLst>
      <pc:sldChg chg="modNotesTx">
        <pc:chgData name="Ares Chen" userId="f3b94dd3-20cc-49a3-98ce-b1287658e8cf" providerId="ADAL" clId="{CDBAF8B7-D759-47EA-BD88-C851CC5F72AF}" dt="2022-01-16T02:00:47.243" v="0" actId="20577"/>
        <pc:sldMkLst>
          <pc:docMk/>
          <pc:sldMk cId="3512023800" sldId="116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435F1-9AC0-488D-8398-405EDC207BD8}" type="datetimeFigureOut">
              <a:rPr lang="en-US" altLang="zh-CN" smtClean="0">
                <a:latin typeface="Calibri" panose="020F0502020204030204" pitchFamily="34" charset="0"/>
                <a:ea typeface="Microsoft YaHei" panose="020B0503020204020204" pitchFamily="34" charset="-122"/>
              </a:rPr>
              <a:t>1/16/2022</a:t>
            </a:fld>
            <a:endParaRPr lang="zh-CN" altLang="en-US" dirty="0">
              <a:latin typeface="Calibri" panose="020F0502020204030204" pitchFamily="34" charset="0"/>
              <a:ea typeface="Microsoft YaHei"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Microsoft YaHei"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61823-7354-46FA-991F-302ED22C9428}" type="slidenum">
              <a:rPr lang="en-US" altLang="zh-CN" smtClean="0">
                <a:latin typeface="Calibri" panose="020F0502020204030204" pitchFamily="34" charset="0"/>
                <a:ea typeface="Microsoft YaHei" panose="020B0503020204020204" pitchFamily="34" charset="-122"/>
              </a:rPr>
              <a:t>‹#›</a:t>
            </a:fld>
            <a:endParaRPr lang="zh-CN"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667716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ad.portal.azure.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AAE61823-7354-46FA-991F-302ED22C9428}" type="slidenum">
              <a:rPr lang="en-US" smtClean="0">
                <a:latin typeface="Calibri" panose="020F0502020204030204" pitchFamily="34" charset="0"/>
                <a:ea typeface="Microsoft YaHei" panose="020B0503020204020204" pitchFamily="34" charset="-122"/>
              </a:rPr>
              <a:t>1</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507779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00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The next step is to code the web API project. Once the project is created, you'll have to do a little configuration to associate the project with the registered Azure AD app.</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After configuring the web API project with the registered Azure AD app, you can then code the web API.</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Start by creating a new .NET Core web API project using the following command:</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dotnet new webapi -o ProductCatalog -au singleorg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command will create a new web API that has most of the code necessary for securing it with Microsoft identity using the Azure AD registered app.</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First, associate the web API with the Azure AD app by setting the TenantId and ClientId properties in the </a:t>
            </a:r>
            <a:r>
              <a:rPr lang="en-US" altLang="zh-CN" b="1">
                <a:latin typeface="Calibri" panose="020F0502020204030204" pitchFamily="34" charset="0"/>
                <a:ea typeface="Microsoft YaHei" panose="020B0503020204020204" pitchFamily="34" charset="-122"/>
              </a:rPr>
              <a:t>appsettings.json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Next, use the existing </a:t>
            </a:r>
            <a:r>
              <a:rPr lang="en-US" altLang="zh-CN" b="1">
                <a:latin typeface="Calibri" panose="020F0502020204030204" pitchFamily="34" charset="0"/>
                <a:ea typeface="Microsoft YaHei" panose="020B0503020204020204" pitchFamily="34" charset="-122"/>
              </a:rPr>
              <a:t>Startup.cs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 to configure the authentication settings for the web API. Update the ConfigureServices() method in the Startup class in the root of the project to contain the following code: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public void ConfigureServices(IServiceCollection services) { services.AddAuthentication(JwtBearerDefaults.AuthenticationScheme) .AddMicrosoftIdentityWebApi(Configuration.GetSection("AzureAd")); services.AddControllers(); services.AddSwaggerGen(c =&gt; { c.SwaggerDoc("v1", new OpenApiInfo { Title = "ProductCatalog", Version = "v1" }); }); }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code uses the </a:t>
            </a:r>
            <a:r>
              <a:rPr lang="en-US" altLang="zh-CN" b="1">
                <a:latin typeface="Calibri" panose="020F0502020204030204" pitchFamily="34" charset="0"/>
                <a:ea typeface="Microsoft YaHei" panose="020B0503020204020204" pitchFamily="34" charset="-122"/>
              </a:rPr>
              <a:t>Microsoft.Identity.Web</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NuGet package to configure the web application to use Microsoft identity and the MSAL.NET SDK.</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Finally, use the </a:t>
            </a:r>
            <a:r>
              <a:rPr lang="en-US" altLang="zh-CN" b="1">
                <a:latin typeface="Calibri" panose="020F0502020204030204" pitchFamily="34" charset="0"/>
                <a:ea typeface="Microsoft YaHei" panose="020B0503020204020204" pitchFamily="34" charset="-122"/>
              </a:rPr>
              <a:t>VerifyUserHasAnyAcceptedScope</a:t>
            </a:r>
            <a:r>
              <a:rPr lang="en-US" altLang="zh-CN">
                <a:latin typeface="Calibri" panose="020F0502020204030204" pitchFamily="34" charset="0"/>
                <a:ea typeface="Microsoft YaHei" panose="020B0503020204020204" pitchFamily="34" charset="-122"/>
              </a:rPr>
              <a:t>() method within your controller's action methods to verify the current request includes the necessary permissions scopes. If it doesn't, it throws an error. Otherwise, it will continue and execute the desired result.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public List&lt;Product&gt; GetAllProducts() { HttpContext.VerifyUserHasAnyAcceptedScope(new string[] { "Product.Read" }); return data.Products; }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626641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586534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Now let's see how to create and configure a web app so that it can access a secured web API.</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The first step is to register a new Azure AD app in the Azure AD admin center that will represent the web application.</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important part of the app registration is the creation of an app secret. This secret, along with the client ID of the app, are used by the web application to authenticate with Microsoft identity when it requests an access token.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Web apps that call web APIs are </a:t>
            </a:r>
            <a:r>
              <a:rPr lang="en-US" altLang="zh-CN" i="1">
                <a:latin typeface="Calibri" panose="020F0502020204030204" pitchFamily="34" charset="0"/>
                <a:ea typeface="Microsoft YaHei" panose="020B0503020204020204" pitchFamily="34" charset="-122"/>
              </a:rPr>
              <a:t>confidential 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applications. That's why they register a secret (an application password or certificate) with Azure AD.</a:t>
            </a: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NOTE: </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Use certificates instead of app secrets in production environments</a:t>
            </a: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98751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The next step is to create the web application that will allow the user to sign in and then access the secured web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Create a new ASP.NET Core MVC application using the following command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(see slide) , followed by installing a few NuGet packages to support and Microsoft identity.</a:t>
            </a:r>
            <a:r>
              <a:rPr lang="zh-CN" altLang="en-US">
                <a:latin typeface="Calibri" panose="020F0502020204030204" pitchFamily="34" charset="0"/>
                <a:ea typeface="Microsoft YaHei" panose="020B0503020204020204" pitchFamily="34" charset="-122"/>
              </a:rPr>
              <a:t> </a:t>
            </a: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887404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a:bodyPr>
          <a:lstStyle/>
          <a:p>
            <a:pPr marL="0" marR="0" lvl="0" indent="0" algn="l" defTabSz="932742" rtl="0" eaLnBrk="1" fontAlgn="auto" latinLnBrk="0" hangingPunct="1">
              <a:lnSpc>
                <a:spcPct val="90000"/>
              </a:lnSpc>
              <a:spcBef>
                <a:spcPct val="43750"/>
              </a:spcBef>
              <a:spcAft>
                <a:spcPct val="43750"/>
              </a:spcAft>
              <a:buClrTx/>
              <a:buSzTx/>
              <a:buFontTx/>
              <a:buNone/>
              <a:tabLst/>
              <a:defRPr/>
            </a:pPr>
            <a:r>
              <a:rPr lang="en-US" altLang="zh-CN">
                <a:latin typeface="Calibri" panose="020F0502020204030204" pitchFamily="34" charset="0"/>
                <a:ea typeface="Microsoft YaHei" panose="020B0503020204020204" pitchFamily="34" charset="-122"/>
              </a:rPr>
              <a:t>The next step is to configure the web app’s controllers and views to use the authentication configuration you just setup.</a:t>
            </a:r>
          </a:p>
          <a:p>
            <a:pPr marL="0" marR="0" lvl="0" indent="0" algn="l" defTabSz="932742" rtl="0" eaLnBrk="1" fontAlgn="auto" latinLnBrk="0" hangingPunct="1">
              <a:lnSpc>
                <a:spcPct val="90000"/>
              </a:lnSpc>
              <a:spcBef>
                <a:spcPct val="43750"/>
              </a:spcBef>
              <a:spcAft>
                <a:spcPct val="43750"/>
              </a:spcAft>
              <a:buClrTx/>
              <a:buSzTx/>
              <a:buFontTx/>
              <a:buNone/>
              <a:tabLst/>
              <a:defRPr/>
            </a:pP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Open the </a:t>
            </a:r>
            <a:r>
              <a:rPr lang="en-US" altLang="zh-CN" b="1">
                <a:latin typeface="Calibri" panose="020F0502020204030204" pitchFamily="34" charset="0"/>
                <a:ea typeface="Microsoft YaHei" panose="020B0503020204020204" pitchFamily="34" charset="-122"/>
              </a:rPr>
              <a:t>appsettings.json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 and set the details of the registered Azure AD application you previously created. This includes details such as:</a:t>
            </a:r>
            <a:endParaRPr lang="zh-CN" altLang="en-US">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Domain</a:t>
            </a:r>
            <a:r>
              <a:rPr lang="en-US" altLang="zh-CN">
                <a:latin typeface="Calibri" panose="020F0502020204030204" pitchFamily="34" charset="0"/>
                <a:ea typeface="Microsoft YaHei" panose="020B0503020204020204" pitchFamily="34" charset="-122"/>
              </a:rPr>
              <a:t>: the domain of your Azure AD tenant where you registered the Azure AD application</a:t>
            </a:r>
            <a:endParaRPr lang="zh-CN" altLang="en-US">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TenantId</a:t>
            </a:r>
            <a:r>
              <a:rPr lang="en-US" altLang="zh-CN">
                <a:latin typeface="Calibri" panose="020F0502020204030204" pitchFamily="34" charset="0"/>
                <a:ea typeface="Microsoft YaHei" panose="020B0503020204020204" pitchFamily="34" charset="-122"/>
              </a:rPr>
              <a:t>: the ID of your Azure AD tenant where you registered the Azure AD application</a:t>
            </a:r>
            <a:endParaRPr lang="zh-CN" altLang="en-US">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ClientId</a:t>
            </a:r>
            <a:r>
              <a:rPr lang="en-US" altLang="zh-CN">
                <a:latin typeface="Calibri" panose="020F0502020204030204" pitchFamily="34" charset="0"/>
                <a:ea typeface="Microsoft YaHei" panose="020B0503020204020204" pitchFamily="34" charset="-122"/>
              </a:rPr>
              <a:t>: the ID of your Azure AD application</a:t>
            </a:r>
            <a:endParaRPr lang="zh-CN" altLang="en-US">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ClientSecret</a:t>
            </a:r>
            <a:r>
              <a:rPr lang="en-US" altLang="zh-CN">
                <a:latin typeface="Calibri" panose="020F0502020204030204" pitchFamily="34" charset="0"/>
                <a:ea typeface="Microsoft YaHei" panose="020B0503020204020204" pitchFamily="34" charset="-122"/>
              </a:rPr>
              <a:t>: the secret of your Azure AD application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Next, configure the web app's authentication by updating the ConfigureServices() method in the Startup class for the project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(see code sample). This code will configure the web app's middleware to support Azure AD for authentication and to obtain an ID token: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At this point, the web app is associated with the registered Azure AD app and configured to support users signing in with their Microsoft identity account.</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814991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r>
              <a:rPr lang="en-US" altLang="zh-CN">
                <a:latin typeface="Calibri" panose="020F0502020204030204" pitchFamily="34" charset="0"/>
                <a:ea typeface="Microsoft YaHei" panose="020B0503020204020204" pitchFamily="34" charset="-122"/>
              </a:rPr>
              <a:t>The last step is to update your controllers to use the custom scopes defined by the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When the user requests one of these pages, the web app already has an access token for the user. This token is used, in addition to the web app's Azure AD app details, to obtain a new access token. The resulting access token is intended to be used with the web API but is for the web app to use.</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98176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This topic covers </a:t>
            </a:r>
            <a:r>
              <a:rPr lang="en-US" altLang="zh-CN" b="0" i="0">
                <a:solidFill>
                  <a:srgbClr val="171717"/>
                </a:solidFill>
                <a:effectLst/>
                <a:latin typeface="Segoe UI" panose="020B0502040204020203" pitchFamily="34" charset="0"/>
                <a:ea typeface="Microsoft YaHei" panose="020B0503020204020204" pitchFamily="34" charset="-122"/>
              </a:rPr>
              <a:t>how to add app roles to an Azure AD Application registration and consume a secured API from a daemon application.</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Apps that run without user interaction are referred to as services or daemon apps. A daemon is an application that runs, typically on a schedule, and doesn't require a user to be involved in the process. An administrator does need to go through a consent process to grant the daemon the necessary permissions to call a web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Unlike the apps that have a user involved and implement the on-behalf-of flow, daemon apps implement the </a:t>
            </a:r>
            <a:r>
              <a:rPr lang="en-US" altLang="zh-CN" i="1">
                <a:latin typeface="Calibri" panose="020F0502020204030204" pitchFamily="34" charset="0"/>
                <a:ea typeface="Microsoft YaHei" panose="020B0503020204020204" pitchFamily="34" charset="-122"/>
              </a:rPr>
              <a:t>client credentials flow</a:t>
            </a:r>
            <a:r>
              <a:rPr lang="en-US" altLang="zh-CN">
                <a:latin typeface="Calibri" panose="020F0502020204030204" pitchFamily="34" charset="0"/>
                <a:ea typeface="Microsoft YaHei" panose="020B0503020204020204" pitchFamily="34" charset="-122"/>
              </a:rPr>
              <a: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Some examples of use cases for daemon apps include the following scenarios: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Web applications that are used to provision or administer users or do batch processes in a directory</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Desktop applications (like Windows services on Windows or daemon processes on Linux) that do batch jobs, or an operating system service that runs in the background</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Web APIs that need to manipulate directories, not specific users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There's another common case where non-daemon applications use client credentials: even when a daemon does act on behalf of a user, the daemon needs to access a web API or a resource under own their identity for technical reasons. For example, accessing to secrets in Azure Key Vault or querying Azure SQL Databases.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Damon applications, like applications that implement the on-behalf-of flow, are </a:t>
            </a:r>
            <a:r>
              <a:rPr lang="en-US" altLang="zh-CN" i="1">
                <a:latin typeface="Calibri" panose="020F0502020204030204" pitchFamily="34" charset="0"/>
                <a:ea typeface="Microsoft YaHei" panose="020B0503020204020204" pitchFamily="34" charset="-122"/>
              </a:rPr>
              <a:t>confidential 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applications. These apps, given that they access resources independently of users, need to prove their identity. They're also sensitive apps and they must be approved by the Azure AD tenant admins.</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09730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lnSpcReduction="1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Now let's see how to create and configure a daemon app that can access a secured web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first step is to register a new Azure AD app in the Azure AD admin center that will represent the web application.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important part of the app registration is the creation of an app secret. This secret, along with the client ID of the app, are used by the daemon app to authenticate with Microsoft identity when it requests an access token.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[!IMPORTANT] It's recommended to use a certificate instead of a client secret for production apps.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[!NOTE] Unlike web apps, a daemon app doesn't require a redirect URI. Daemon apps don't have a user experience, nor is a user involved, so there is no need to redirect a user to a web page.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7521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secure a web API with Microsoft identity and how to call it from another application.</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Daemon apps implement the OAuth 2.0 client credentials grant flow to obtain an access token from Microsoft identity. This flow permits a confidential client to use its own credentials to authenticate the app when calling a web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Your application can acquire a token to call a web API on behalf of itself (not on behalf of a user). This scenario is useful for daemon applications.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first step an admin user must do is to grant the specified permissions to the daemon app. Once permissions have been granted via an admin consent experience, the app can request an access token.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daemon submits a request to the Azure AD token issuing endpoint and includes its client ID and client secret (or certificate).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892266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The next step is to create the daemon app that will obtain an access token and then access the secured web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Create a new .NET Core console app using the following command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(see slide), followed by installing a few NuGet packages to support and Microsoft identity.</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9852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Now update the project so it will authenticate with Microsoft identity and obtain an access token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(code sample – left)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scope to request for a client credential flow is the app ID followed by /.default. This tells Azure AD to use the application level permissions declared statically during the application registration.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last step is to add code to call the web API (code sample – right)</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749830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use both Azure AD Groups and Application Roles to provide fine grained access control to an application.</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Role-based access control (RBAC) is a popular mechanism to enforce authorization in applications. The administrator assigns roles to different users and groups to control who has access to what content and functionality.</a:t>
            </a:r>
          </a:p>
          <a:p>
            <a:pPr algn="l"/>
            <a:r>
              <a:rPr lang="en-US" altLang="zh-CN" b="0" i="0">
                <a:solidFill>
                  <a:srgbClr val="171717"/>
                </a:solidFill>
                <a:effectLst/>
                <a:latin typeface="Segoe UI" panose="020B0502040204020203" pitchFamily="34" charset="0"/>
                <a:ea typeface="Microsoft YaHei" panose="020B0503020204020204" pitchFamily="34" charset="-122"/>
              </a:rPr>
              <a:t>In this unit, you’ll learn how Microsoft identity enables developers and administrators to secure and grant access to custom apps.</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75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Microsoft identity enables developers to build custom applications and secure them in different ways. You can configure your custom apps to support users signing-in using their personal or consumer Microsoft Account or with their Work or School account.</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An app can then grant users the ability to do specific tasks depending who they are, what groups they belong to or what roles they've been granted within the application.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Users are managed from the Azure AD admin center (</a:t>
            </a:r>
            <a:r>
              <a:rPr lang="en-US" altLang="zh-CN">
                <a:latin typeface="Calibri" panose="020F0502020204030204" pitchFamily="34" charset="0"/>
                <a:ea typeface="Microsoft YaHei" panose="020B0503020204020204" pitchFamily="34" charset="-122"/>
                <a:hlinkClick r:id="rId3"/>
              </a:rPr>
              <a:t>https://aad.portal.azure.com</a:t>
            </a:r>
            <a:r>
              <a:rPr lang="en-US" altLang="zh-CN">
                <a:latin typeface="Calibri" panose="020F0502020204030204" pitchFamily="34" charset="0"/>
                <a:ea typeface="Microsoft YaHei" panose="020B0503020204020204" pitchFamily="34" charset="-122"/>
              </a:rPr>
              <a:t>) including users within your organization and those added as guests in business-to-business (B2B) scenarios.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In addition to users, administrators (</a:t>
            </a:r>
            <a:r>
              <a:rPr lang="en-US" altLang="zh-CN" i="1">
                <a:latin typeface="Calibri" panose="020F0502020204030204" pitchFamily="34" charset="0"/>
                <a:ea typeface="Microsoft YaHei" panose="020B0503020204020204" pitchFamily="34" charset="-122"/>
              </a:rPr>
              <a:t>and other people with the appropriate access</a:t>
            </a:r>
            <a:r>
              <a:rPr lang="en-US" altLang="zh-CN">
                <a:latin typeface="Calibri" panose="020F0502020204030204" pitchFamily="34" charset="0"/>
                <a:ea typeface="Microsoft YaHei" panose="020B0503020204020204" pitchFamily="34" charset="-122"/>
              </a:rPr>
              <a:t>) can use the Azure AD admin center to create and manage security groups that contain collections of users, groups, and roles specific to your custom app.</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Custom apps that are configured with Microsoft identity to support users signing-in receive information about the user. This includes profile information such as their name and email address, but can also include the groups they belong to or app roles they've been assigned to. Your custom app can use this information and, in the cases where the app has the necessary permissions, enable the user to edit their details from within the app.</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64758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To add a user to your organization, first sign-in to the Azure AD admin center and select the </a:t>
            </a:r>
            <a:r>
              <a:rPr lang="en-US" altLang="zh-CN" b="1">
                <a:latin typeface="Calibri" panose="020F0502020204030204" pitchFamily="34" charset="0"/>
                <a:ea typeface="Microsoft YaHei" panose="020B0503020204020204" pitchFamily="34" charset="-122"/>
              </a:rPr>
              <a:t>Users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navigation option to open the </a:t>
            </a:r>
            <a:r>
              <a:rPr lang="en-US" altLang="zh-CN" b="1">
                <a:latin typeface="Calibri" panose="020F0502020204030204" pitchFamily="34" charset="0"/>
                <a:ea typeface="Microsoft YaHei" panose="020B0503020204020204" pitchFamily="34" charset="-122"/>
              </a:rPr>
              <a:t>All users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blade.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Select the </a:t>
            </a:r>
            <a:r>
              <a:rPr lang="en-US" altLang="zh-CN" b="1">
                <a:latin typeface="Calibri" panose="020F0502020204030204" pitchFamily="34" charset="0"/>
                <a:ea typeface="Microsoft YaHei" panose="020B0503020204020204" pitchFamily="34" charset="-122"/>
              </a:rPr>
              <a:t>New user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button in the navigation to enter the user's information. Some fields are required, such as the name, username, and password, while others are optional such as the groups they belong to and job information.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add a guest user to your organization, select </a:t>
            </a:r>
            <a:r>
              <a:rPr lang="en-US" altLang="zh-CN" b="1">
                <a:latin typeface="Calibri" panose="020F0502020204030204" pitchFamily="34" charset="0"/>
                <a:ea typeface="Microsoft YaHei" panose="020B0503020204020204" pitchFamily="34" charset="-122"/>
              </a:rPr>
              <a:t>New guest user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where you can either create a user or invite an existing user via email.</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2675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When you register an app in Azure AD, you specify what types of accounts it will support.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Each of the account types supported provides slightly different options. However, each of the options includes all users in the organization where the app is registered. This means any user within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All users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blade can sign into your custom app.</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Microsoft identity supports restricting an app to a certain set of users or security groups within your tenant.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To restrict an application to a subset of users, first enable the setting on the app by selecting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Enterprise Applications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from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All applications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menu item within the Azure AD admin center: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Select an app, then select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Properties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navigation item, enable the toggle for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User assignment required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property, and save your changes: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Once the property has been set, you can use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Users and groups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blade within the app to manage the list of users and groups who can sign in and access your app:</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25853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While administrators can control which users have access to an app using the </a:t>
            </a:r>
            <a:r>
              <a:rPr lang="en-US" altLang="zh-CN" b="1">
                <a:latin typeface="Calibri" panose="020F0502020204030204" pitchFamily="34" charset="0"/>
                <a:ea typeface="Microsoft YaHei" panose="020B0503020204020204" pitchFamily="34" charset="-122"/>
              </a:rPr>
              <a:t>User assignment required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property, developers would need to account for specific users within the app.</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RBAC helps you manage resources, what areas of an app users have access to and what they can do with those resources.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Developers first create a </a:t>
            </a:r>
            <a:r>
              <a:rPr lang="en-US" altLang="zh-CN" i="1">
                <a:latin typeface="Calibri" panose="020F0502020204030204" pitchFamily="34" charset="0"/>
                <a:ea typeface="Microsoft YaHei" panose="020B0503020204020204" pitchFamily="34" charset="-122"/>
              </a:rPr>
              <a:t>role definition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within the app's registration in the Azure AD admin center. The code within the app can check if the user has access to certain resources based on the roles assigned to the user.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a:latin typeface="Calibri" panose="020F0502020204030204" pitchFamily="34" charset="0"/>
                <a:ea typeface="Microsoft YaHei" panose="020B0503020204020204" pitchFamily="34" charset="-122"/>
              </a:rPr>
              <a:t>This pattern simplifies management as the app developer can define the roles, while administrators can grant users to these roles without requiring updates to the app's code.</a:t>
            </a:r>
            <a:endParaRPr lang="zh-CN" altLang="en-US" b="1"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34757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In order for a web app to use Microsoft identity to enable users to authenticate and obtain access tokens for use with services such as Microsoft Graph, you must register a new app with Azure AD.  With the app registered in Azure AD, the next step is to configure the web app. For an ASP.NET Core web application, most of these settings are saved in the </a:t>
            </a:r>
            <a:r>
              <a:rPr lang="en-US" altLang="zh-CN" b="1">
                <a:latin typeface="Calibri" panose="020F0502020204030204" pitchFamily="34" charset="0"/>
                <a:ea typeface="Microsoft YaHei" panose="020B0503020204020204" pitchFamily="34" charset="-122"/>
              </a:rPr>
              <a:t>appsettings.json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Open this file and set the three values you collected from registering the Azure AD app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(JSON code sample). You may have to create a key for the client secret.</a:t>
            </a:r>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0" kern="1200">
                <a:solidFill>
                  <a:schemeClr val="tx1"/>
                </a:solidFill>
                <a:effectLst/>
                <a:latin typeface="Segoe UI Light" pitchFamily="34" charset="0"/>
                <a:ea typeface="Microsoft YaHei" panose="020B0503020204020204" pitchFamily="34" charset="-122"/>
                <a:cs typeface="+mn-cs"/>
              </a:rPr>
              <a:t>There are three things you'll need from the Azure AD app registration:</a:t>
            </a:r>
            <a:endParaRPr lang="zh-CN" altLang="en-US" sz="900"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900"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Tenant ID</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ID of your Azure AD directory</a:t>
            </a:r>
            <a:endParaRPr lang="zh-CN" altLang="en-US" sz="900"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Client ID</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unique autogenerated ID of the app (*this is also referred to as the application ID</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a:t>
            </a:r>
            <a:endParaRPr lang="zh-CN" altLang="en-US" sz="900"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Client secret</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secret you created during app registration</a:t>
            </a: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Finally, OpenID Connect middleware contains default mapping of claims in the OpenID tokens to user properties in ASP.NET Core.  Use these properties in your web app.</a:t>
            </a: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Update the user experience of the web application to display all the claims in the OpenID Connect ID token that is provided by Azure AD when the user signed in.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(C# code sample)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51757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Let’s talk about</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security groups and how you can use them within your custom apps secured with Microsoft identity.</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en-US" altLang="zh-CN" sz="800">
                <a:latin typeface="Calibri" panose="020F0502020204030204" pitchFamily="34" charset="0"/>
                <a:ea typeface="Microsoft YaHei" panose="020B0503020204020204" pitchFamily="34" charset="-122"/>
              </a:rPr>
              <a:t>Azure Active Directory (Azure AD) lets you use groups to manage access to your cloud-based apps, on-premises apps, and your resources. Your resources can be part of the Azure AD organization, such as permissions to manage objects through roles in Azure AD, or external to the organization, such as for Software as a Service (SaaS) apps, Azure services, SharePoint sites, and on-premises resources.</a:t>
            </a:r>
            <a:endParaRPr lang="zh-CN" altLang="en-US" sz="800">
              <a:latin typeface="Calibri" panose="020F0502020204030204" pitchFamily="34" charset="0"/>
              <a:ea typeface="Microsoft YaHei" panose="020B0503020204020204" pitchFamily="34" charset="-122"/>
            </a:endParaRPr>
          </a:p>
          <a:p>
            <a:endParaRPr lang="zh-CN" altLang="en-US" sz="800">
              <a:latin typeface="Calibri" panose="020F0502020204030204" pitchFamily="34" charset="0"/>
              <a:ea typeface="Microsoft YaHei" panose="020B0503020204020204" pitchFamily="34" charset="-122"/>
            </a:endParaRPr>
          </a:p>
          <a:p>
            <a:r>
              <a:rPr lang="en-US" altLang="zh-CN" sz="800">
                <a:latin typeface="Calibri" panose="020F0502020204030204" pitchFamily="34" charset="0"/>
                <a:ea typeface="Microsoft YaHei" panose="020B0503020204020204" pitchFamily="34" charset="-122"/>
              </a:rPr>
              <a:t>Azure AD helps you give access to your organization's resources by providing access rights to a single user or to an entire Azure AD group. Using groups lets the resource owner assign a set of access permissions to all the members of the group, instead of having to provide the rights one-by-one. The resource or directory owner can also give management rights for the member list to someone else, such as a department manager or the support department administrator, letting that person add and remove members, as needed.</a:t>
            </a:r>
            <a:endParaRPr lang="zh-CN" altLang="en-US" sz="800">
              <a:latin typeface="Calibri" panose="020F0502020204030204" pitchFamily="34" charset="0"/>
              <a:ea typeface="Microsoft YaHei" panose="020B0503020204020204" pitchFamily="34" charset="-122"/>
            </a:endParaRPr>
          </a:p>
          <a:p>
            <a:endParaRPr lang="zh-CN" altLang="en-US" sz="800">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800">
                <a:latin typeface="Calibri" panose="020F0502020204030204" pitchFamily="34" charset="0"/>
                <a:ea typeface="Microsoft YaHei" panose="020B0503020204020204" pitchFamily="34" charset="-122"/>
              </a:rPr>
              <a:t>The </a:t>
            </a:r>
            <a:r>
              <a:rPr lang="en-US" altLang="zh-CN" sz="800" b="0" kern="1200">
                <a:solidFill>
                  <a:schemeClr val="tx1"/>
                </a:solidFill>
                <a:effectLst/>
                <a:latin typeface="Segoe UI Light" pitchFamily="34" charset="0"/>
                <a:ea typeface="Microsoft YaHei" panose="020B0503020204020204" pitchFamily="34" charset="-122"/>
                <a:cs typeface="+mn-cs"/>
              </a:rPr>
              <a:t>resource owner</a:t>
            </a:r>
            <a:r>
              <a:rPr lang="zh-CN" altLang="en-US" sz="800">
                <a:latin typeface="Calibri" panose="020F0502020204030204" pitchFamily="34" charset="0"/>
                <a:ea typeface="Microsoft YaHei" panose="020B0503020204020204" pitchFamily="34" charset="-122"/>
              </a:rPr>
              <a:t> </a:t>
            </a:r>
            <a:r>
              <a:rPr lang="en-US" altLang="zh-CN" sz="800">
                <a:latin typeface="Calibri" panose="020F0502020204030204" pitchFamily="34" charset="0"/>
                <a:ea typeface="Microsoft YaHei" panose="020B0503020204020204" pitchFamily="34" charset="-122"/>
              </a:rPr>
              <a:t>of a group can also enable users to find their own groups to join instead of explicitly assigning users to groups. Groups can be configured to automatically accept all user join requests or to require approval.</a:t>
            </a:r>
            <a:endParaRPr lang="zh-CN" altLang="en-US" sz="800">
              <a:latin typeface="Calibri" panose="020F0502020204030204" pitchFamily="34" charset="0"/>
              <a:ea typeface="Microsoft YaHei" panose="020B0503020204020204" pitchFamily="34" charset="-122"/>
            </a:endParaRPr>
          </a:p>
          <a:p>
            <a:endParaRPr lang="zh-CN" altLang="en-US" sz="800">
              <a:latin typeface="Calibri" panose="020F0502020204030204" pitchFamily="34" charset="0"/>
              <a:ea typeface="Microsoft YaHei" panose="020B0503020204020204" pitchFamily="34" charset="-122"/>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Custom apps can request a user's group membership as a way to provide or restrict access to certain functionally within the app.</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By default, the ID and Access tokens provided by Microsoft identity only contain basic information about the current user. Security groups the user is a member of aren't included in the tokens.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add them to the ID token, set the groupMembershipClaims property to SecurityGroup or All in the manifest of the registered Azure AD app from the Azure AD admin center.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code you will write in ASP.NET Core will add the groups to the role claim instead of the group claim, so there is one more thing you need to change. Locate the optionalClaims property as update it to set idToken to include additional properties that will return the groups as roles: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 "optionalClaims": { "idToken": [ { "name": "groups", "source": null, "essential": false, "additionalProperties": [ "emit_as_roles" ] } ], "accessToken": [], "saml2Token": [] } ... }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37980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In ASP.NET, you can secure a controller so only authenticated users can access it by decorating it the method with the [Authorize] attribute. This attribute also supports securing the endpoint based on a security group.</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After configuring the OpenID Connect middleware to use Microsoft identity as the role claim, you can specify the ID of a group to secure the controller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(see sample #1)</a:t>
            </a: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 can also use the group information in code using the user.IsInRole("22222222-2222-2222-2222-222222222222") method. For example, the following code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(sample #2)</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will only show the </a:t>
            </a:r>
            <a:r>
              <a:rPr lang="en-US" altLang="zh-CN" b="1">
                <a:latin typeface="Calibri" panose="020F0502020204030204" pitchFamily="34" charset="0"/>
                <a:ea typeface="Microsoft YaHei" panose="020B0503020204020204" pitchFamily="34" charset="-122"/>
              </a:rPr>
              <a:t>Products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navigation link if the user is in a specific group</a:t>
            </a:r>
            <a:endParaRPr lang="zh-CN" altLang="en-US" u="sng"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48591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1005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Application roles are used to assign permissions to users and apps. These roles are defined in the registered Azure AD app’s manifest.</a:t>
            </a:r>
          </a:p>
          <a:p>
            <a:pPr algn="l"/>
            <a:r>
              <a:rPr lang="en-US" altLang="zh-CN" b="0" i="0">
                <a:solidFill>
                  <a:srgbClr val="171717"/>
                </a:solidFill>
                <a:effectLst/>
                <a:latin typeface="Segoe UI" panose="020B0502040204020203" pitchFamily="34" charset="0"/>
                <a:ea typeface="Microsoft YaHei" panose="020B0503020204020204" pitchFamily="34" charset="-122"/>
              </a:rPr>
              <a:t>In this unit, you’ll learn how to add app roles to an Azure AD registered app, grant users, and groups to the role and use the app role within a custom app secured with Microsoft identity.</a:t>
            </a:r>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sz="1100">
                <a:latin typeface="Calibri" panose="020F0502020204030204" pitchFamily="34" charset="0"/>
                <a:ea typeface="Microsoft YaHei" panose="020B0503020204020204" pitchFamily="34" charset="-122"/>
              </a:rPr>
              <a:t>Role-based access control (RBAC) is a popular mechanism to enforce authorization in applications. The administrator can assign roles to different users and groups to control who has access to what content and functionality.</a:t>
            </a:r>
          </a:p>
          <a:p>
            <a:endParaRPr lang="zh-CN" altLang="en-US" sz="1100">
              <a:latin typeface="Calibri" panose="020F0502020204030204" pitchFamily="34" charset="0"/>
              <a:ea typeface="Microsoft YaHei" panose="020B0503020204020204" pitchFamily="34" charset="-122"/>
            </a:endParaRPr>
          </a:p>
          <a:p>
            <a:pPr>
              <a:spcBef>
                <a:spcPct val="43750"/>
              </a:spcBef>
              <a:spcAft>
                <a:spcPct val="43750"/>
              </a:spcAft>
            </a:pPr>
            <a:r>
              <a:rPr lang="en-US" altLang="zh-CN" sz="1100">
                <a:latin typeface="Calibri" panose="020F0502020204030204" pitchFamily="34" charset="0"/>
                <a:ea typeface="Microsoft YaHei" panose="020B0503020204020204" pitchFamily="34" charset="-122"/>
              </a:rPr>
              <a:t>Using RBAC with Application Roles and Role Claims, developers can securely enforce authorization in their apps with little effort on their part.</a:t>
            </a:r>
            <a:endParaRPr lang="zh-CN" altLang="en-US" sz="1100">
              <a:latin typeface="Calibri" panose="020F0502020204030204" pitchFamily="34" charset="0"/>
              <a:ea typeface="Microsoft YaHei" panose="020B0503020204020204" pitchFamily="34" charset="-122"/>
            </a:endParaRPr>
          </a:p>
          <a:p>
            <a:endParaRPr lang="zh-CN" altLang="en-US" sz="1100">
              <a:latin typeface="Calibri" panose="020F0502020204030204" pitchFamily="34" charset="0"/>
              <a:ea typeface="Microsoft YaHei" panose="020B0503020204020204" pitchFamily="34" charset="-122"/>
            </a:endParaRPr>
          </a:p>
          <a:p>
            <a:pPr>
              <a:spcBef>
                <a:spcPct val="43750"/>
              </a:spcBef>
              <a:spcAft>
                <a:spcPct val="43750"/>
              </a:spcAft>
            </a:pPr>
            <a:r>
              <a:rPr lang="en-US" altLang="zh-CN" sz="1100">
                <a:latin typeface="Calibri" panose="020F0502020204030204" pitchFamily="34" charset="0"/>
                <a:ea typeface="Microsoft YaHei" panose="020B0503020204020204" pitchFamily="34" charset="-122"/>
              </a:rPr>
              <a:t>These application roles are defined in the Azure AD admin center in the application's registration manifest. When a user signs into the application, Azure AD emits a roles claim for each role that the user has been granted individually and from their group membership. Assignment of users and groups to roles can be done through the portal's UI, or programmatically using Microsoft Graph.</a:t>
            </a:r>
            <a:endParaRPr lang="zh-CN" altLang="en-US" sz="1100"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App roles can be managed from the Azure AD admin center.</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Select an application in the Azure AD admin center. Roles are defined in the app's manifest that is accessible from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Manifest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navigation item.</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Locate the `</a:t>
            </a:r>
            <a:r>
              <a:rPr lang="en-US" altLang="zh-CN" b="1">
                <a:latin typeface="Calibri" panose="020F0502020204030204" pitchFamily="34" charset="0"/>
                <a:ea typeface="Microsoft YaHei" panose="020B0503020204020204" pitchFamily="34" charset="-122"/>
              </a:rPr>
              <a:t>appRoles</a:t>
            </a:r>
            <a:r>
              <a:rPr lang="en-US" altLang="zh-CN">
                <a:latin typeface="Calibri" panose="020F0502020204030204" pitchFamily="34" charset="0"/>
                <a:ea typeface="Microsoft YaHei" panose="020B0503020204020204" pitchFamily="34" charset="-122"/>
              </a:rPr>
              <a:t>` setting in the manifest (see screenshot)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a:latin typeface="Calibri" panose="020F0502020204030204" pitchFamily="34" charset="0"/>
                <a:ea typeface="Microsoft YaHei" panose="020B0503020204020204" pitchFamily="34" charset="-122"/>
              </a:rPr>
              <a:t>[!IMPORTANT] The displayName property can't contain any spaces.</a:t>
            </a:r>
            <a:endParaRPr lang="zh-CN" altLang="en-US" b="0">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222509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After defining the app roles within the app's manifest, you can now add users to the role.</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From the </a:t>
            </a:r>
            <a:r>
              <a:rPr lang="en-US" altLang="zh-CN" b="1">
                <a:latin typeface="Calibri" panose="020F0502020204030204" pitchFamily="34" charset="0"/>
                <a:ea typeface="Microsoft YaHei" panose="020B0503020204020204" pitchFamily="34" charset="-122"/>
              </a:rPr>
              <a:t>Enterprise application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blade in the Azure AD admin center, select the application and then select the </a:t>
            </a:r>
            <a:r>
              <a:rPr lang="en-US" altLang="zh-CN" b="1">
                <a:latin typeface="Calibri" panose="020F0502020204030204" pitchFamily="34" charset="0"/>
                <a:ea typeface="Microsoft YaHei" panose="020B0503020204020204" pitchFamily="34" charset="-122"/>
              </a:rPr>
              <a:t>Users &amp; Groups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navigation item. (image 1)</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Select </a:t>
            </a:r>
            <a:r>
              <a:rPr lang="en-US" altLang="zh-CN" b="1">
                <a:latin typeface="Calibri" panose="020F0502020204030204" pitchFamily="34" charset="0"/>
                <a:ea typeface="Microsoft YaHei" panose="020B0503020204020204" pitchFamily="34" charset="-122"/>
              </a:rPr>
              <a:t>Add User</a:t>
            </a:r>
            <a:r>
              <a:rPr lang="en-US" altLang="zh-CN">
                <a:latin typeface="Calibri" panose="020F0502020204030204" pitchFamily="34" charset="0"/>
                <a:ea typeface="Microsoft YaHei" panose="020B0503020204020204" pitchFamily="34" charset="-122"/>
              </a:rPr>
              <a:t>. On the </a:t>
            </a:r>
            <a:r>
              <a:rPr lang="en-US" altLang="zh-CN" b="1">
                <a:latin typeface="Calibri" panose="020F0502020204030204" pitchFamily="34" charset="0"/>
                <a:ea typeface="Microsoft YaHei" panose="020B0503020204020204" pitchFamily="34" charset="-122"/>
              </a:rPr>
              <a:t>Add Assignment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blade, select the users or groups you want to add to the app role. Then select the app role or app roles to add the user or groups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(image 2)</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62895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In ASP.NET, you can secure a controller so only authenticated users can access it by decorating it the method with the [Authorize] attribute. This attribute also supports securing the endpoint based on an app role.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(sample 1 on slide)</a:t>
            </a: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 can also use the [Authorize] attribute to secure specific methods on the endpoint. For example, the following code will only allow </a:t>
            </a:r>
            <a:r>
              <a:rPr lang="en-US" altLang="zh-CN" b="1">
                <a:latin typeface="Calibri" panose="020F0502020204030204" pitchFamily="34" charset="0"/>
                <a:ea typeface="Microsoft YaHei" panose="020B0503020204020204" pitchFamily="34" charset="-122"/>
              </a:rPr>
              <a:t>ProductAdministrators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the ability to create new products on the ProductsController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(sample 2 on slide)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4668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Microsoft identity can be used to secure a custom web API so only authenticated users and applications can access it. You can use custom web APIs to expose line-of-business applications and systems that should be protected with a trustworthy identity platform such as Microsoft identity.</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Once an API has been secured with Microsoft identity, you can enable users and apps to authenticate and access the web APIs though many different types of applications including desktop, mobile, web, and services or daemons. The Microsoft identity platform is a great solution for securing APIs especially when your users and their data are secured with Microsoft identity.</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For example, consider the scenario where a company in Office 365 sells categories of products to their customers. Your inventory management system needs to allow certain employees read-only access to products while others can create, edit, and discontinue products. The inventory management system can be developed to leverage multiple APIs, from custom APIs to manage the product inventory to Microsoft Graph to look up different employees.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Another option is to create a custom domain-specific web API that abstracts the calls to these different APIs and line-of-business systems from the inventory management system developers. The custom web API should be secured and only grant some users limited permissions while other users can perform more privileged actions.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5761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When securing an app with Microsoft identity, you need to think about who will access the app.</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Will the users of your app be employees in your tenancy, partners in a business-to-business (B2B) scenario, customers in a business-to-customer (B2C) scenario?</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Or is the primary use case one where you've created a web API, secured using Microsoft identity, that's primarily called by other applications.</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18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For now, we're focusing on the last option in the figure above: terminators. A terminator is an application or service that communicates with your custom web API secured using Microsoft identity. There are two types of terminator applications: one that acts on behalf of a user, and one that acts on behalf of itself.</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first option, </a:t>
            </a:r>
            <a:r>
              <a:rPr lang="en-US" altLang="zh-CN" b="1" dirty="0">
                <a:latin typeface="Calibri" panose="020F0502020204030204" pitchFamily="34" charset="0"/>
                <a:ea typeface="Microsoft YaHei" panose="020B0503020204020204" pitchFamily="34" charset="-122"/>
              </a:rPr>
              <a:t>on behalf of</a:t>
            </a:r>
            <a:r>
              <a:rPr lang="en-US" altLang="zh-CN" dirty="0">
                <a:latin typeface="Calibri" panose="020F0502020204030204" pitchFamily="34" charset="0"/>
                <a:ea typeface="Microsoft YaHei" panose="020B0503020204020204" pitchFamily="34" charset="-122"/>
              </a:rPr>
              <a:t>, is when a user authenticates and uses an application that will then make a request, </a:t>
            </a:r>
            <a:r>
              <a:rPr lang="en-US" altLang="zh-CN" i="1" dirty="0">
                <a:latin typeface="Calibri" panose="020F0502020204030204" pitchFamily="34" charset="0"/>
                <a:ea typeface="Microsoft YaHei" panose="020B0503020204020204" pitchFamily="34" charset="-122"/>
              </a:rPr>
              <a:t>on behalf of the user</a:t>
            </a:r>
            <a:r>
              <a:rPr lang="en-US" altLang="zh-CN" dirty="0">
                <a:latin typeface="Calibri" panose="020F0502020204030204" pitchFamily="34" charset="0"/>
                <a:ea typeface="Microsoft YaHei" panose="020B0503020204020204" pitchFamily="34" charset="-122"/>
              </a:rPr>
              <a:t>, to the secured web API.</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In the second option, the application acts as a service or daemon where there's no user interaction. In this case, the app acts as itself. Daemon apps authenticate with Microsoft identity, obtain an access token, and include the token in the authorization header value of each HTTP request to the web API.</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But, before you can build applications that implement either the on behalf of or daemon scenarios, you must first create and secure the web API.</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850465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Calibri" panose="020F0502020204030204" pitchFamily="34" charset="0"/>
                <a:ea typeface="Microsoft YaHei" panose="020B0503020204020204" pitchFamily="34" charset="-122"/>
              </a:rPr>
              <a:t>Securing a web API with Microsoft identity that can be called by other applications involves two </a:t>
            </a:r>
            <a:r>
              <a:rPr lang="en-US" altLang="zh-CN">
                <a:latin typeface="Calibri" panose="020F0502020204030204" pitchFamily="34" charset="0"/>
                <a:ea typeface="Microsoft YaHei" panose="020B0503020204020204" pitchFamily="34" charset="-122"/>
              </a:rPr>
              <a:t>Nmain</a:t>
            </a:r>
            <a:r>
              <a:rPr lang="en-US" altLang="zh-CN" dirty="0">
                <a:latin typeface="Calibri" panose="020F0502020204030204" pitchFamily="34" charset="0"/>
                <a:ea typeface="Microsoft YaHei" panose="020B0503020204020204" pitchFamily="34" charset="-122"/>
              </a:rPr>
              <a:t> tasks:</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 Register &amp; configure an Azure AD application</a:t>
            </a:r>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 Code the web API project, configured to support Microsoft identity</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418927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first step is to register the app in Azure AD using the Azure AD admin center located at https://aad.portal.azure.com.</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sz="900" b="0" kern="1200">
                <a:solidFill>
                  <a:schemeClr val="tx1"/>
                </a:solidFill>
                <a:effectLst/>
                <a:latin typeface="Segoe UI Light" pitchFamily="34" charset="0"/>
                <a:ea typeface="Microsoft YaHei" panose="020B0503020204020204" pitchFamily="34" charset="-122"/>
                <a:cs typeface="+mn-cs"/>
              </a:rPr>
              <a:t>Once the app is registered, you can then define the delegated permissions, also called </a:t>
            </a:r>
            <a:r>
              <a:rPr lang="zh-CN" altLang="en-US" sz="900" b="0" i="1" kern="1200">
                <a:solidFill>
                  <a:schemeClr val="tx1"/>
                </a:solidFill>
                <a:effectLst/>
                <a:latin typeface="Segoe UI Light" pitchFamily="34" charset="0"/>
                <a:ea typeface="Microsoft YaHei" panose="020B0503020204020204" pitchFamily="34" charset="-122"/>
                <a:cs typeface="+mn-cs"/>
              </a:rPr>
              <a:t>*</a:t>
            </a:r>
            <a:r>
              <a:rPr lang="en-US" altLang="zh-CN" sz="900" b="0" i="1" kern="1200">
                <a:solidFill>
                  <a:schemeClr val="tx1"/>
                </a:solidFill>
                <a:effectLst/>
                <a:latin typeface="Segoe UI Light" pitchFamily="34" charset="0"/>
                <a:ea typeface="Microsoft YaHei" panose="020B0503020204020204" pitchFamily="34" charset="-122"/>
                <a:cs typeface="+mn-cs"/>
              </a:rPr>
              <a:t>scopes</a:t>
            </a:r>
            <a:r>
              <a:rPr lang="zh-CN" altLang="en-US" sz="900" b="0" i="1"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your API exposes.</a:t>
            </a: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then will write the business logic within your web API to determine what is allowed or prohibited based on the scopes and user identity listed in the access token received in the HTTP request.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Each scope has name &amp; description properties for the user consent and admin consent. User consent is when a user grants an app permission to act on their behalf while admin consent is when a global tenant administrator grants the permission on behalf of all users or an application.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After registering the app in the Azure AD admin center, make a copy of the tenant ID and the client ID of the app. You'll need these values when you create configure the web API project.</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39329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Microsoft identity only returns blobs of text as the access tokens. Your API should always validate the access tokens and ensure they were provided by Microsoft identity. Access tokens are signed with a private key. You can verify their authenticity with the matching public key.</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Microsoft identity provides libraries and middleware, available for most platforms, to simplify this process.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Your custom API should also enforce permissions using the scopes included in the provided access tokens. Delegated permissions should never exceed what the signed-in user is allowed to do.</a:t>
            </a: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1/16/2022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69853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571812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500904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3935067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003121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12608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009065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5218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69839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9625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549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7052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6181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75781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2615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9767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16844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70410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749560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1/16/2022</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01428180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428026425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162888641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17146592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224975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800499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6376423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375014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9448678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5403866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6665167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455454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1202541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86279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2456525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55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2205381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020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45043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25312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7221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5082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159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529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05882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157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3581948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238104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22213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789657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1370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294251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64125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2352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122509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5631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517269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593809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3937906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342607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5037867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6184157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3105182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0550496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38960389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460096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247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21065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73047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152315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4967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7082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53933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25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3679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448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379973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3893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133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618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4495896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961346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9172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59399688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6134519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7693706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30148663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3861628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0511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8708436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7357574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12335581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02321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88072672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37044077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2651614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898855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7086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8997698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094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6324079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4780934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75272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40494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852819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722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73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920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068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3712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2449083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24697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816686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1917133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278664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5467849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9213668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478099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495514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1652104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9089650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9.emf"/><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1.emf"/><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591652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127992247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8848593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1.xml"/><Relationship Id="rId1" Type="http://schemas.openxmlformats.org/officeDocument/2006/relationships/themeOverride" Target="../theme/themeOverride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1.xml"/><Relationship Id="rId1" Type="http://schemas.openxmlformats.org/officeDocument/2006/relationships/themeOverride" Target="../theme/themeOverride8.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1.xml"/><Relationship Id="rId1" Type="http://schemas.openxmlformats.org/officeDocument/2006/relationships/themeOverride" Target="../theme/themeOverride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1.xml"/><Relationship Id="rId1" Type="http://schemas.openxmlformats.org/officeDocument/2006/relationships/themeOverride" Target="../theme/themeOverride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1.xml"/><Relationship Id="rId1" Type="http://schemas.openxmlformats.org/officeDocument/2006/relationships/themeOverride" Target="../theme/themeOverr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1.xml"/><Relationship Id="rId1" Type="http://schemas.openxmlformats.org/officeDocument/2006/relationships/themeOverride" Target="../theme/themeOverride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1.xml"/><Relationship Id="rId1" Type="http://schemas.openxmlformats.org/officeDocument/2006/relationships/themeOverride" Target="../theme/themeOverride13.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1.xml"/><Relationship Id="rId1" Type="http://schemas.openxmlformats.org/officeDocument/2006/relationships/themeOverride" Target="../theme/themeOverride14.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1.xml"/><Relationship Id="rId1" Type="http://schemas.openxmlformats.org/officeDocument/2006/relationships/themeOverride" Target="../theme/themeOverride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1.xml"/><Relationship Id="rId1" Type="http://schemas.openxmlformats.org/officeDocument/2006/relationships/themeOverride" Target="../theme/themeOverride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1.xml"/><Relationship Id="rId1" Type="http://schemas.openxmlformats.org/officeDocument/2006/relationships/themeOverride" Target="../theme/themeOverride1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1.xml"/><Relationship Id="rId1" Type="http://schemas.openxmlformats.org/officeDocument/2006/relationships/themeOverride" Target="../theme/themeOverride18.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9.xml"/><Relationship Id="rId1" Type="http://schemas.openxmlformats.org/officeDocument/2006/relationships/themeOverride" Target="../theme/themeOverride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1.xml"/><Relationship Id="rId1" Type="http://schemas.openxmlformats.org/officeDocument/2006/relationships/themeOverride" Target="../theme/themeOverride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1.xml"/><Relationship Id="rId1" Type="http://schemas.openxmlformats.org/officeDocument/2006/relationships/themeOverride" Target="../theme/themeOverr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31.xml"/><Relationship Id="rId1" Type="http://schemas.openxmlformats.org/officeDocument/2006/relationships/slideLayout" Target="../slideLayouts/slideLayout48.xml"/><Relationship Id="rId5" Type="http://schemas.openxmlformats.org/officeDocument/2006/relationships/image" Target="../media/image52.wmf"/><Relationship Id="rId4" Type="http://schemas.openxmlformats.org/officeDocument/2006/relationships/image" Target="../media/image51.w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1.xml"/><Relationship Id="rId1" Type="http://schemas.openxmlformats.org/officeDocument/2006/relationships/themeOverride" Target="../theme/themeOverride2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1.xml"/><Relationship Id="rId1" Type="http://schemas.openxmlformats.org/officeDocument/2006/relationships/themeOverride" Target="../theme/themeOverride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2.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5.xml"/><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36.xml"/><Relationship Id="rId1" Type="http://schemas.openxmlformats.org/officeDocument/2006/relationships/slideLayout" Target="../slideLayouts/slideLayout48.xml"/><Relationship Id="rId5" Type="http://schemas.openxmlformats.org/officeDocument/2006/relationships/image" Target="../media/image52.wmf"/><Relationship Id="rId4" Type="http://schemas.openxmlformats.org/officeDocument/2006/relationships/image" Target="../media/image51.w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5.xml"/><Relationship Id="rId1" Type="http://schemas.openxmlformats.org/officeDocument/2006/relationships/themeOverride" Target="../theme/themeOverride24.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1.xml"/><Relationship Id="rId1" Type="http://schemas.openxmlformats.org/officeDocument/2006/relationships/themeOverride" Target="../theme/themeOverride25.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1.xml"/><Relationship Id="rId1" Type="http://schemas.openxmlformats.org/officeDocument/2006/relationships/themeOverride" Target="../theme/themeOverride2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5.xml"/><Relationship Id="rId1" Type="http://schemas.openxmlformats.org/officeDocument/2006/relationships/themeOverride" Target="../theme/themeOverride1.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5.xml"/><Relationship Id="rId1" Type="http://schemas.openxmlformats.org/officeDocument/2006/relationships/themeOverride" Target="../theme/themeOverride2.xml"/><Relationship Id="rId5" Type="http://schemas.openxmlformats.org/officeDocument/2006/relationships/image" Target="../media/image35.png"/><Relationship Id="rId4" Type="http://schemas.openxmlformats.org/officeDocument/2006/relationships/image" Target="../media/image34.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1.xml"/><Relationship Id="rId1" Type="http://schemas.openxmlformats.org/officeDocument/2006/relationships/themeOverride" Target="../theme/themeOverride3.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9.xml"/><Relationship Id="rId1" Type="http://schemas.openxmlformats.org/officeDocument/2006/relationships/themeOverride" Target="../theme/themeOverride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9.xml"/><Relationship Id="rId1" Type="http://schemas.openxmlformats.org/officeDocument/2006/relationships/themeOverride" Target="../theme/themeOverride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5.xml"/><Relationship Id="rId1" Type="http://schemas.openxmlformats.org/officeDocument/2006/relationships/themeOverride" Target="../theme/themeOverr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46438" y="2094847"/>
            <a:ext cx="10527689" cy="723275"/>
          </a:xfrm>
        </p:spPr>
        <p:txBody>
          <a:bodyPr/>
          <a:lstStyle/>
          <a:p>
            <a:r>
              <a:rPr lang="zh-CN" altLang="en-US" sz="4700" b="1" spc="0" dirty="0">
                <a:solidFill>
                  <a:schemeClr val="tx1"/>
                </a:solidFill>
                <a:latin typeface="Segoe UI Semibold" panose="020B0702040204020203" pitchFamily="34" charset="0"/>
                <a:ea typeface="Microsoft YaHei" panose="020B0503020204020204" pitchFamily="34" charset="-122"/>
                <a:cs typeface="Segoe UI"/>
              </a:rPr>
              <a:t>实施 </a:t>
            </a:r>
            <a:r>
              <a:rPr lang="en-US" altLang="zh-CN" sz="4700" spc="0" dirty="0">
                <a:solidFill>
                  <a:schemeClr val="tx1"/>
                </a:solidFill>
                <a:latin typeface="Segoe UI Semibold" panose="020B0702040204020203" pitchFamily="34" charset="0"/>
                <a:ea typeface="Microsoft YaHei" panose="020B0503020204020204" pitchFamily="34" charset="-122"/>
                <a:cs typeface="Segoe UI"/>
              </a:rPr>
              <a:t>Microsoft</a:t>
            </a:r>
            <a:r>
              <a:rPr lang="en-US" altLang="zh-CN" sz="4700" b="1" spc="0" dirty="0">
                <a:solidFill>
                  <a:schemeClr val="tx1"/>
                </a:solidFill>
                <a:latin typeface="Segoe UI Semibold" panose="020B0702040204020203" pitchFamily="34" charset="0"/>
                <a:ea typeface="Microsoft YaHei" panose="020B0503020204020204" pitchFamily="34" charset="-122"/>
                <a:cs typeface="Segoe UI"/>
              </a:rPr>
              <a:t> </a:t>
            </a:r>
            <a:r>
              <a:rPr lang="zh-CN" altLang="en-US" sz="4700" b="1" spc="0" dirty="0">
                <a:solidFill>
                  <a:schemeClr val="tx1"/>
                </a:solidFill>
                <a:latin typeface="Segoe UI Semibold" panose="020B0702040204020203" pitchFamily="34" charset="0"/>
                <a:ea typeface="Microsoft YaHei" panose="020B0503020204020204" pitchFamily="34" charset="-122"/>
                <a:cs typeface="Segoe UI"/>
              </a:rPr>
              <a:t>身份（第 </a:t>
            </a:r>
            <a:r>
              <a:rPr lang="en-US" altLang="zh-CN" sz="4700" b="1" spc="0" dirty="0">
                <a:solidFill>
                  <a:schemeClr val="tx1"/>
                </a:solidFill>
                <a:latin typeface="Segoe UI Semibold" panose="020B0702040204020203" pitchFamily="34" charset="0"/>
                <a:ea typeface="Microsoft YaHei" panose="020B0503020204020204" pitchFamily="34" charset="-122"/>
                <a:cs typeface="Segoe UI"/>
              </a:rPr>
              <a:t>2 </a:t>
            </a:r>
            <a:r>
              <a:rPr lang="zh-CN" altLang="en-US" sz="4700" b="1" spc="0" dirty="0">
                <a:solidFill>
                  <a:schemeClr val="tx1"/>
                </a:solidFill>
                <a:latin typeface="Segoe UI Semibold" panose="020B0702040204020203" pitchFamily="34" charset="0"/>
                <a:ea typeface="Microsoft YaHei" panose="020B0503020204020204" pitchFamily="34" charset="-122"/>
                <a:cs typeface="Segoe UI"/>
              </a:rPr>
              <a:t>段，共 </a:t>
            </a:r>
            <a:r>
              <a:rPr lang="en-US" altLang="zh-CN" sz="4700" b="1" spc="0" dirty="0">
                <a:solidFill>
                  <a:schemeClr val="tx1"/>
                </a:solidFill>
                <a:latin typeface="Segoe UI Semibold" panose="020B0702040204020203" pitchFamily="34" charset="0"/>
                <a:ea typeface="Microsoft YaHei" panose="020B0503020204020204" pitchFamily="34" charset="-122"/>
                <a:cs typeface="Segoe UI"/>
              </a:rPr>
              <a:t>2 </a:t>
            </a:r>
            <a:r>
              <a:rPr lang="zh-CN" altLang="en-US" sz="4700" b="1" spc="0" dirty="0">
                <a:solidFill>
                  <a:schemeClr val="tx1"/>
                </a:solidFill>
                <a:latin typeface="Segoe UI Semibold" panose="020B0702040204020203" pitchFamily="34" charset="0"/>
                <a:ea typeface="Microsoft YaHei" panose="020B0503020204020204" pitchFamily="34" charset="-122"/>
                <a:cs typeface="Segoe UI"/>
              </a:rPr>
              <a:t>段）</a:t>
            </a:r>
            <a:endParaRPr lang="zh-CN" altLang="en-US" sz="4700" b="1" dirty="0">
              <a:solidFill>
                <a:schemeClr val="tx1"/>
              </a:solidFill>
              <a:latin typeface="Segoe UI Semibold" panose="020B0702040204020203" pitchFamily="34" charset="0"/>
              <a:ea typeface="Microsoft YaHei" panose="020B0503020204020204" pitchFamily="34" charset="-122"/>
              <a:cs typeface="Segoe UI"/>
            </a:endParaRPr>
          </a:p>
        </p:txBody>
      </p:sp>
      <p:sp>
        <p:nvSpPr>
          <p:cNvPr id="3" name="TextBox 2">
            <a:extLst>
              <a:ext uri="{FF2B5EF4-FFF2-40B4-BE49-F238E27FC236}">
                <a16:creationId xmlns:a16="http://schemas.microsoft.com/office/drawing/2014/main" id="{A3A95567-9C9D-4AC1-BADD-85D5A016E1F3}"/>
              </a:ext>
            </a:extLst>
          </p:cNvPr>
          <p:cNvSpPr txBox="1"/>
          <p:nvPr/>
        </p:nvSpPr>
        <p:spPr>
          <a:xfrm>
            <a:off x="872496" y="3329290"/>
            <a:ext cx="7796588" cy="905179"/>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身份保护自定义 </a:t>
            </a:r>
            <a:r>
              <a:rPr lang="en-US" altLang="zh-CN"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API</a:t>
            </a:r>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在自定义应用和 </a:t>
            </a:r>
            <a:r>
              <a:rPr lang="en-US" altLang="zh-CN"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API </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中与用户、组和角色一起工作</a:t>
            </a:r>
          </a:p>
          <a:p>
            <a:pPr defTabSz="914367"/>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96015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4982" y="18103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编写安全 </a:t>
            </a:r>
            <a:r>
              <a:rPr lang="en-US" altLang="zh-CN" b="1" dirty="0">
                <a:latin typeface="Segoe UI Semibold" panose="020B0702040204020203" pitchFamily="34" charset="0"/>
                <a:ea typeface="Microsoft YaHei" panose="020B0503020204020204" pitchFamily="34" charset="-122"/>
              </a:rPr>
              <a:t>Web API </a:t>
            </a:r>
            <a:r>
              <a:rPr lang="zh-CN" altLang="en-US" b="1" dirty="0">
                <a:latin typeface="Segoe UI Semibold" panose="020B0702040204020203" pitchFamily="34" charset="0"/>
                <a:ea typeface="Microsoft YaHei" panose="020B0503020204020204" pitchFamily="34" charset="-122"/>
              </a:rPr>
              <a:t>的代码</a:t>
            </a:r>
          </a:p>
        </p:txBody>
      </p:sp>
      <p:sp>
        <p:nvSpPr>
          <p:cNvPr id="3" name="Subtitle"/>
          <p:cNvSpPr>
            <a:spLocks noGrp="1"/>
          </p:cNvSpPr>
          <p:nvPr>
            <p:ph sz="quarter" idx="10"/>
          </p:nvPr>
        </p:nvSpPr>
        <p:spPr>
          <a:xfrm>
            <a:off x="584982" y="66938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下一步是对 </a:t>
            </a:r>
            <a:r>
              <a:rPr lang="en-US" altLang="zh-CN">
                <a:latin typeface="Segoe UI" panose="020B0502040204020203" pitchFamily="34" charset="0"/>
                <a:ea typeface="Microsoft YaHei" panose="020B0503020204020204" pitchFamily="34" charset="-122"/>
              </a:rPr>
              <a:t>Web API </a:t>
            </a:r>
            <a:r>
              <a:rPr lang="zh-CN" altLang="en-US">
                <a:latin typeface="Segoe UI" panose="020B0502040204020203" pitchFamily="34" charset="0"/>
                <a:ea typeface="Microsoft YaHei" panose="020B0503020204020204" pitchFamily="34" charset="-122"/>
              </a:rPr>
              <a:t>项目进行编码。</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4983" y="1568876"/>
            <a:ext cx="4373368" cy="1171091"/>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dotnet new webapi -o ProductCatalog -au singleorg</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84983" y="1211383"/>
            <a:ext cx="4373368" cy="367477"/>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zh-CN" altLang="en-US">
                <a:solidFill>
                  <a:srgbClr val="000000"/>
                </a:solidFill>
                <a:latin typeface="Segoe UI" panose="020B0502040204020203" pitchFamily="34" charset="0"/>
                <a:ea typeface="Microsoft YaHei" panose="020B0503020204020204" pitchFamily="34" charset="-122"/>
              </a:rPr>
              <a:t>控制台</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10" name="New shape">
            <a:extLst>
              <a:ext uri="{FF2B5EF4-FFF2-40B4-BE49-F238E27FC236}">
                <a16:creationId xmlns:a16="http://schemas.microsoft.com/office/drawing/2014/main" id="{6BAB0F77-8F2E-4EFC-ABFC-9C558DA94FD4}"/>
              </a:ext>
            </a:extLst>
          </p:cNvPr>
          <p:cNvSpPr/>
          <p:nvPr/>
        </p:nvSpPr>
        <p:spPr>
          <a:xfrm>
            <a:off x="5728437" y="1313926"/>
            <a:ext cx="6074489" cy="470563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sz="1372" dirty="0">
                <a:solidFill>
                  <a:srgbClr val="0000FF"/>
                </a:solidFill>
                <a:latin typeface="Segoe UI"/>
              </a:rPr>
              <a:t>public</a:t>
            </a:r>
            <a:r>
              <a:rPr sz="1372" dirty="0">
                <a:solidFill>
                  <a:srgbClr val="000000"/>
                </a:solidFill>
                <a:latin typeface="Segoe UI"/>
              </a:rPr>
              <a:t> </a:t>
            </a:r>
            <a:r>
              <a:rPr sz="1372" dirty="0">
                <a:solidFill>
                  <a:srgbClr val="0000FF"/>
                </a:solidFill>
                <a:latin typeface="Segoe UI"/>
              </a:rPr>
              <a:t>void</a:t>
            </a:r>
            <a:r>
              <a:rPr sz="1372" dirty="0">
                <a:solidFill>
                  <a:srgbClr val="000000"/>
                </a:solidFill>
                <a:latin typeface="Segoe UI"/>
              </a:rPr>
              <a:t> </a:t>
            </a:r>
            <a:r>
              <a:rPr sz="1372" dirty="0" err="1">
                <a:solidFill>
                  <a:srgbClr val="000000"/>
                </a:solidFill>
                <a:latin typeface="Segoe UI"/>
              </a:rPr>
              <a:t>ConfigureServices</a:t>
            </a:r>
            <a:r>
              <a:rPr sz="1372" dirty="0">
                <a:solidFill>
                  <a:srgbClr val="000000"/>
                </a:solidFill>
                <a:latin typeface="Segoe UI"/>
              </a:rPr>
              <a:t>(</a:t>
            </a:r>
            <a:r>
              <a:rPr sz="1372" dirty="0" err="1">
                <a:solidFill>
                  <a:srgbClr val="000000"/>
                </a:solidFill>
                <a:latin typeface="Segoe UI"/>
              </a:rPr>
              <a:t>IServiceCollection</a:t>
            </a:r>
            <a:r>
              <a:rPr sz="1372" dirty="0">
                <a:solidFill>
                  <a:srgbClr val="000000"/>
                </a:solidFill>
                <a:latin typeface="Segoe UI"/>
              </a:rPr>
              <a:t> services)</a:t>
            </a:r>
            <a:br>
              <a:rPr sz="1372" dirty="0">
                <a:solidFill>
                  <a:srgbClr val="000000"/>
                </a:solidFill>
                <a:latin typeface="Segoe UI"/>
              </a:rPr>
            </a:br>
            <a:r>
              <a:rPr sz="1372" dirty="0">
                <a:solidFill>
                  <a:srgbClr val="000000"/>
                </a:solidFill>
                <a:latin typeface="Segoe UI"/>
              </a:rPr>
              <a:t>{</a:t>
            </a:r>
            <a:br>
              <a:rPr sz="1372" dirty="0">
                <a:solidFill>
                  <a:srgbClr val="000000"/>
                </a:solidFill>
                <a:latin typeface="Segoe UI"/>
              </a:rPr>
            </a:br>
            <a:r>
              <a:rPr sz="1372" dirty="0">
                <a:solidFill>
                  <a:srgbClr val="000000"/>
                </a:solidFill>
                <a:latin typeface="Segoe UI"/>
              </a:rPr>
              <a:t>    </a:t>
            </a:r>
            <a:r>
              <a:rPr sz="1372" dirty="0" err="1">
                <a:solidFill>
                  <a:srgbClr val="000000"/>
                </a:solidFill>
                <a:latin typeface="Segoe UI"/>
              </a:rPr>
              <a:t>services.AddAuthentication</a:t>
            </a:r>
            <a:r>
              <a:rPr sz="1372" dirty="0">
                <a:solidFill>
                  <a:srgbClr val="000000"/>
                </a:solidFill>
                <a:latin typeface="Segoe UI"/>
              </a:rPr>
              <a:t>(</a:t>
            </a:r>
            <a:r>
              <a:rPr sz="1372" dirty="0" err="1">
                <a:solidFill>
                  <a:srgbClr val="000000"/>
                </a:solidFill>
                <a:latin typeface="Segoe UI"/>
              </a:rPr>
              <a:t>JwtBearerDefaults.AuthenticationScheme</a:t>
            </a:r>
            <a:r>
              <a:rPr sz="1372" dirty="0">
                <a:solidFill>
                  <a:srgbClr val="000000"/>
                </a:solidFill>
                <a:latin typeface="Segoe UI"/>
              </a:rPr>
              <a:t>)</a:t>
            </a:r>
            <a:br>
              <a:rPr sz="1372" dirty="0">
                <a:solidFill>
                  <a:srgbClr val="000000"/>
                </a:solidFill>
                <a:latin typeface="Segoe UI"/>
              </a:rPr>
            </a:br>
            <a:r>
              <a:rPr sz="1372" dirty="0">
                <a:solidFill>
                  <a:srgbClr val="000000"/>
                </a:solidFill>
                <a:latin typeface="Segoe UI"/>
              </a:rPr>
              <a:t>        .</a:t>
            </a:r>
            <a:r>
              <a:rPr sz="1372" dirty="0" err="1">
                <a:solidFill>
                  <a:srgbClr val="000000"/>
                </a:solidFill>
                <a:latin typeface="Segoe UI"/>
              </a:rPr>
              <a:t>AddMicrosoftIdentityWebApi</a:t>
            </a:r>
            <a:r>
              <a:rPr sz="1372" dirty="0">
                <a:solidFill>
                  <a:srgbClr val="000000"/>
                </a:solidFill>
                <a:latin typeface="Segoe UI"/>
              </a:rPr>
              <a:t>(</a:t>
            </a:r>
            <a:r>
              <a:rPr sz="1372" dirty="0" err="1">
                <a:solidFill>
                  <a:srgbClr val="000000"/>
                </a:solidFill>
                <a:latin typeface="Segoe UI"/>
              </a:rPr>
              <a:t>Configuration.GetSection</a:t>
            </a:r>
            <a:r>
              <a:rPr sz="1372" dirty="0">
                <a:solidFill>
                  <a:srgbClr val="000000"/>
                </a:solidFill>
                <a:latin typeface="Segoe UI"/>
              </a:rPr>
              <a:t>(</a:t>
            </a:r>
            <a:r>
              <a:rPr sz="1372" dirty="0">
                <a:solidFill>
                  <a:srgbClr val="A31515"/>
                </a:solidFill>
                <a:latin typeface="Segoe UI"/>
              </a:rPr>
              <a:t>"</a:t>
            </a:r>
            <a:r>
              <a:rPr sz="1372" dirty="0" err="1">
                <a:solidFill>
                  <a:srgbClr val="A31515"/>
                </a:solidFill>
                <a:latin typeface="Segoe UI"/>
              </a:rPr>
              <a:t>AzureAd</a:t>
            </a:r>
            <a:r>
              <a:rPr sz="1372" dirty="0">
                <a:solidFill>
                  <a:srgbClr val="A31515"/>
                </a:solidFill>
                <a:latin typeface="Segoe UI"/>
              </a:rPr>
              <a:t>"</a:t>
            </a:r>
            <a:r>
              <a:rPr sz="1372" dirty="0">
                <a:solidFill>
                  <a:srgbClr val="000000"/>
                </a:solidFill>
                <a:latin typeface="Segoe UI"/>
              </a:rPr>
              <a:t>));</a:t>
            </a:r>
            <a:br>
              <a:rPr sz="1372" dirty="0">
                <a:solidFill>
                  <a:srgbClr val="000000"/>
                </a:solidFill>
                <a:latin typeface="Segoe UI"/>
              </a:rPr>
            </a:br>
            <a:br>
              <a:rPr sz="1372" dirty="0">
                <a:solidFill>
                  <a:srgbClr val="000000"/>
                </a:solidFill>
                <a:latin typeface="Segoe UI"/>
              </a:rPr>
            </a:br>
            <a:r>
              <a:rPr sz="1372" dirty="0">
                <a:solidFill>
                  <a:srgbClr val="000000"/>
                </a:solidFill>
                <a:latin typeface="Segoe UI"/>
              </a:rPr>
              <a:t>    </a:t>
            </a:r>
            <a:r>
              <a:rPr sz="1372" dirty="0" err="1">
                <a:solidFill>
                  <a:srgbClr val="000000"/>
                </a:solidFill>
                <a:latin typeface="Segoe UI"/>
              </a:rPr>
              <a:t>services.AddControllers</a:t>
            </a:r>
            <a:r>
              <a:rPr sz="1372" dirty="0">
                <a:solidFill>
                  <a:srgbClr val="000000"/>
                </a:solidFill>
                <a:latin typeface="Segoe UI"/>
              </a:rPr>
              <a:t>();</a:t>
            </a:r>
            <a:br>
              <a:rPr sz="1372" dirty="0">
                <a:solidFill>
                  <a:srgbClr val="000000"/>
                </a:solidFill>
                <a:latin typeface="Segoe UI"/>
              </a:rPr>
            </a:br>
            <a:r>
              <a:rPr sz="1372" dirty="0">
                <a:solidFill>
                  <a:srgbClr val="000000"/>
                </a:solidFill>
                <a:latin typeface="Segoe UI"/>
              </a:rPr>
              <a:t>    </a:t>
            </a:r>
            <a:r>
              <a:rPr sz="1372" dirty="0" err="1">
                <a:solidFill>
                  <a:srgbClr val="000000"/>
                </a:solidFill>
                <a:latin typeface="Segoe UI"/>
              </a:rPr>
              <a:t>services.AddSwaggerGen</a:t>
            </a:r>
            <a:r>
              <a:rPr sz="1372" dirty="0">
                <a:solidFill>
                  <a:srgbClr val="000000"/>
                </a:solidFill>
                <a:latin typeface="Segoe UI"/>
              </a:rPr>
              <a:t>(c =&gt;</a:t>
            </a:r>
            <a:br>
              <a:rPr sz="1372" dirty="0">
                <a:solidFill>
                  <a:srgbClr val="000000"/>
                </a:solidFill>
                <a:latin typeface="Segoe UI"/>
              </a:rPr>
            </a:br>
            <a:r>
              <a:rPr sz="1372" dirty="0">
                <a:solidFill>
                  <a:srgbClr val="000000"/>
                </a:solidFill>
                <a:latin typeface="Segoe UI"/>
              </a:rPr>
              <a:t>    {</a:t>
            </a:r>
            <a:br>
              <a:rPr sz="1372" dirty="0">
                <a:solidFill>
                  <a:srgbClr val="000000"/>
                </a:solidFill>
                <a:latin typeface="Segoe UI"/>
              </a:rPr>
            </a:br>
            <a:r>
              <a:rPr sz="1372" dirty="0">
                <a:solidFill>
                  <a:srgbClr val="000000"/>
                </a:solidFill>
                <a:latin typeface="Segoe UI"/>
              </a:rPr>
              <a:t>        </a:t>
            </a:r>
            <a:r>
              <a:rPr sz="1372" dirty="0" err="1">
                <a:solidFill>
                  <a:srgbClr val="000000"/>
                </a:solidFill>
                <a:latin typeface="Segoe UI"/>
              </a:rPr>
              <a:t>c.SwaggerDoc</a:t>
            </a:r>
            <a:r>
              <a:rPr sz="1372" dirty="0">
                <a:solidFill>
                  <a:srgbClr val="000000"/>
                </a:solidFill>
                <a:latin typeface="Segoe UI"/>
              </a:rPr>
              <a:t>(</a:t>
            </a:r>
            <a:r>
              <a:rPr sz="1372" dirty="0">
                <a:solidFill>
                  <a:srgbClr val="A31515"/>
                </a:solidFill>
                <a:latin typeface="Segoe UI"/>
              </a:rPr>
              <a:t>"v1"</a:t>
            </a:r>
            <a:r>
              <a:rPr sz="1372" dirty="0">
                <a:solidFill>
                  <a:srgbClr val="000000"/>
                </a:solidFill>
                <a:latin typeface="Segoe UI"/>
              </a:rPr>
              <a:t>, </a:t>
            </a:r>
            <a:r>
              <a:rPr sz="1372" dirty="0">
                <a:solidFill>
                  <a:srgbClr val="0000FF"/>
                </a:solidFill>
                <a:latin typeface="Segoe UI"/>
              </a:rPr>
              <a:t>new</a:t>
            </a:r>
            <a:r>
              <a:rPr sz="1372" dirty="0">
                <a:solidFill>
                  <a:srgbClr val="000000"/>
                </a:solidFill>
                <a:latin typeface="Segoe UI"/>
              </a:rPr>
              <a:t> </a:t>
            </a:r>
            <a:r>
              <a:rPr sz="1372" dirty="0" err="1">
                <a:solidFill>
                  <a:srgbClr val="000000"/>
                </a:solidFill>
                <a:latin typeface="Segoe UI"/>
              </a:rPr>
              <a:t>OpenApiInfo</a:t>
            </a:r>
            <a:r>
              <a:rPr sz="1372" dirty="0">
                <a:solidFill>
                  <a:srgbClr val="000000"/>
                </a:solidFill>
                <a:latin typeface="Segoe UI"/>
              </a:rPr>
              <a:t> { Title = </a:t>
            </a:r>
            <a:r>
              <a:rPr sz="1372" dirty="0">
                <a:solidFill>
                  <a:srgbClr val="A31515"/>
                </a:solidFill>
                <a:latin typeface="Segoe UI"/>
              </a:rPr>
              <a:t>"</a:t>
            </a:r>
            <a:r>
              <a:rPr sz="1372" dirty="0" err="1">
                <a:solidFill>
                  <a:srgbClr val="A31515"/>
                </a:solidFill>
                <a:latin typeface="Segoe UI"/>
              </a:rPr>
              <a:t>ProductCatalog</a:t>
            </a:r>
            <a:r>
              <a:rPr sz="1372" dirty="0">
                <a:solidFill>
                  <a:srgbClr val="A31515"/>
                </a:solidFill>
                <a:latin typeface="Segoe UI"/>
              </a:rPr>
              <a:t>"</a:t>
            </a:r>
            <a:r>
              <a:rPr sz="1372" dirty="0">
                <a:solidFill>
                  <a:srgbClr val="000000"/>
                </a:solidFill>
                <a:latin typeface="Segoe UI"/>
              </a:rPr>
              <a:t>, Version = </a:t>
            </a:r>
            <a:r>
              <a:rPr sz="1372" dirty="0">
                <a:solidFill>
                  <a:srgbClr val="A31515"/>
                </a:solidFill>
                <a:latin typeface="Segoe UI"/>
              </a:rPr>
              <a:t>"v1"</a:t>
            </a:r>
            <a:r>
              <a:rPr sz="1372" dirty="0">
                <a:solidFill>
                  <a:srgbClr val="000000"/>
                </a:solidFill>
                <a:latin typeface="Segoe UI"/>
              </a:rPr>
              <a:t> });</a:t>
            </a:r>
            <a:br>
              <a:rPr sz="1372" dirty="0">
                <a:solidFill>
                  <a:srgbClr val="000000"/>
                </a:solidFill>
                <a:latin typeface="Segoe UI"/>
              </a:rPr>
            </a:br>
            <a:r>
              <a:rPr sz="1372" dirty="0">
                <a:solidFill>
                  <a:srgbClr val="000000"/>
                </a:solidFill>
                <a:latin typeface="Segoe UI"/>
              </a:rPr>
              <a:t>    });</a:t>
            </a:r>
            <a:br>
              <a:rPr sz="1372" dirty="0">
                <a:solidFill>
                  <a:srgbClr val="000000"/>
                </a:solidFill>
                <a:latin typeface="Segoe UI"/>
              </a:rPr>
            </a:br>
            <a:r>
              <a:rPr sz="1372" dirty="0">
                <a:solidFill>
                  <a:srgbClr val="000000"/>
                </a:solidFill>
                <a:latin typeface="Segoe UI"/>
              </a:rPr>
              <a:t>}</a:t>
            </a:r>
            <a:endParaRPr lang="en-US" sz="1372" dirty="0">
              <a:solidFill>
                <a:srgbClr val="000000"/>
              </a:solidFill>
              <a:latin typeface="Segoe UI"/>
            </a:endParaRPr>
          </a:p>
          <a:p>
            <a:pPr defTabSz="914367"/>
            <a:r>
              <a:rPr lang="en-US" sz="1372" dirty="0">
                <a:solidFill>
                  <a:srgbClr val="0000FF"/>
                </a:solidFill>
                <a:latin typeface="Segoe UI"/>
              </a:rPr>
              <a:t>public</a:t>
            </a:r>
            <a:r>
              <a:rPr lang="en-US" sz="1372" dirty="0">
                <a:solidFill>
                  <a:srgbClr val="000000"/>
                </a:solidFill>
                <a:latin typeface="Segoe UI"/>
              </a:rPr>
              <a:t> List&lt;Product&gt; </a:t>
            </a:r>
            <a:r>
              <a:rPr lang="en-US" sz="1372" dirty="0" err="1">
                <a:solidFill>
                  <a:srgbClr val="000000"/>
                </a:solidFill>
                <a:latin typeface="Segoe UI"/>
              </a:rPr>
              <a:t>GetAllProducts</a:t>
            </a:r>
            <a:r>
              <a:rPr lang="en-US" sz="1372" dirty="0">
                <a:solidFill>
                  <a:srgbClr val="000000"/>
                </a:solidFill>
                <a:latin typeface="Segoe UI"/>
              </a:rPr>
              <a:t>()</a:t>
            </a:r>
          </a:p>
          <a:p>
            <a:pPr defTabSz="914367"/>
            <a:r>
              <a:rPr lang="en-US" sz="1372" dirty="0">
                <a:solidFill>
                  <a:srgbClr val="000000"/>
                </a:solidFill>
                <a:latin typeface="Segoe UI"/>
              </a:rPr>
              <a:t>{</a:t>
            </a:r>
          </a:p>
          <a:p>
            <a:pPr defTabSz="914367"/>
            <a:r>
              <a:rPr lang="en-US" sz="1372" dirty="0">
                <a:solidFill>
                  <a:srgbClr val="000000"/>
                </a:solidFill>
                <a:latin typeface="Segoe UI"/>
              </a:rPr>
              <a:t>  </a:t>
            </a:r>
            <a:r>
              <a:rPr lang="en-US" sz="1372" dirty="0" err="1">
                <a:solidFill>
                  <a:srgbClr val="000000"/>
                </a:solidFill>
                <a:latin typeface="Segoe UI"/>
              </a:rPr>
              <a:t>HttpContext.VerifyUserHasAnyAcceptedScope</a:t>
            </a:r>
            <a:r>
              <a:rPr lang="en-US" sz="1372" dirty="0">
                <a:solidFill>
                  <a:srgbClr val="000000"/>
                </a:solidFill>
                <a:latin typeface="Segoe UI"/>
              </a:rPr>
              <a:t>(</a:t>
            </a:r>
            <a:r>
              <a:rPr lang="en-US" sz="1372" dirty="0">
                <a:solidFill>
                  <a:srgbClr val="0000FF"/>
                </a:solidFill>
                <a:latin typeface="Segoe UI"/>
              </a:rPr>
              <a:t>new</a:t>
            </a:r>
            <a:r>
              <a:rPr lang="en-US" sz="1372" dirty="0">
                <a:solidFill>
                  <a:srgbClr val="000000"/>
                </a:solidFill>
                <a:latin typeface="Segoe UI"/>
              </a:rPr>
              <a:t> </a:t>
            </a:r>
            <a:r>
              <a:rPr lang="en-US" sz="1372" dirty="0">
                <a:solidFill>
                  <a:srgbClr val="0000FF"/>
                </a:solidFill>
                <a:latin typeface="Segoe UI"/>
              </a:rPr>
              <a:t>string</a:t>
            </a:r>
            <a:r>
              <a:rPr lang="en-US" sz="1372" dirty="0">
                <a:solidFill>
                  <a:srgbClr val="000000"/>
                </a:solidFill>
                <a:latin typeface="Segoe UI"/>
              </a:rPr>
              <a:t>[] { </a:t>
            </a:r>
          </a:p>
          <a:p>
            <a:pPr defTabSz="914367"/>
            <a:r>
              <a:rPr lang="en-US" sz="1372" dirty="0">
                <a:solidFill>
                  <a:srgbClr val="000000"/>
                </a:solidFill>
                <a:latin typeface="Segoe UI"/>
              </a:rPr>
              <a:t>     "</a:t>
            </a:r>
            <a:r>
              <a:rPr lang="en-US" sz="1372" dirty="0" err="1">
                <a:solidFill>
                  <a:srgbClr val="A31515"/>
                </a:solidFill>
                <a:latin typeface="Segoe UI"/>
              </a:rPr>
              <a:t>Product</a:t>
            </a:r>
            <a:r>
              <a:rPr lang="en-US" sz="1372" dirty="0" err="1">
                <a:solidFill>
                  <a:srgbClr val="000000"/>
                </a:solidFill>
                <a:latin typeface="Segoe UI"/>
              </a:rPr>
              <a:t>.</a:t>
            </a:r>
            <a:r>
              <a:rPr lang="en-US" sz="1372" dirty="0" err="1">
                <a:solidFill>
                  <a:srgbClr val="A31515"/>
                </a:solidFill>
                <a:latin typeface="Segoe UI"/>
              </a:rPr>
              <a:t>Read</a:t>
            </a:r>
            <a:r>
              <a:rPr lang="en-US" sz="1372" dirty="0">
                <a:solidFill>
                  <a:srgbClr val="000000"/>
                </a:solidFill>
                <a:latin typeface="Segoe UI"/>
              </a:rPr>
              <a:t>" });</a:t>
            </a:r>
          </a:p>
          <a:p>
            <a:pPr defTabSz="914367"/>
            <a:r>
              <a:rPr lang="en-US" sz="1372" dirty="0">
                <a:solidFill>
                  <a:srgbClr val="000000"/>
                </a:solidFill>
                <a:latin typeface="Segoe UI"/>
              </a:rPr>
              <a:t>  </a:t>
            </a:r>
            <a:r>
              <a:rPr lang="en-US" sz="1372" dirty="0">
                <a:solidFill>
                  <a:srgbClr val="0000FF"/>
                </a:solidFill>
                <a:latin typeface="Segoe UI"/>
              </a:rPr>
              <a:t>return</a:t>
            </a:r>
            <a:r>
              <a:rPr lang="en-US" sz="1372" dirty="0">
                <a:solidFill>
                  <a:srgbClr val="000000"/>
                </a:solidFill>
                <a:latin typeface="Segoe UI"/>
              </a:rPr>
              <a:t> </a:t>
            </a:r>
            <a:r>
              <a:rPr lang="en-US" sz="1372" dirty="0" err="1">
                <a:solidFill>
                  <a:srgbClr val="000000"/>
                </a:solidFill>
                <a:latin typeface="Segoe UI"/>
              </a:rPr>
              <a:t>data.Products</a:t>
            </a:r>
            <a:r>
              <a:rPr lang="en-US" sz="1372" dirty="0">
                <a:solidFill>
                  <a:srgbClr val="000000"/>
                </a:solidFill>
                <a:latin typeface="Segoe UI"/>
              </a:rPr>
              <a:t>;</a:t>
            </a:r>
          </a:p>
          <a:p>
            <a:pPr defTabSz="914367"/>
            <a:r>
              <a:rPr lang="en-US" sz="1372" dirty="0">
                <a:solidFill>
                  <a:srgbClr val="000000"/>
                </a:solidFill>
                <a:latin typeface="Segoe UI"/>
              </a:rPr>
              <a:t>}</a:t>
            </a:r>
          </a:p>
          <a:p>
            <a:pPr defTabSz="914367"/>
            <a:endParaRPr sz="1176" dirty="0">
              <a:solidFill>
                <a:srgbClr val="000000"/>
              </a:solidFill>
              <a:latin typeface="Segoe UI"/>
            </a:endParaRPr>
          </a:p>
        </p:txBody>
      </p:sp>
      <p:sp>
        <p:nvSpPr>
          <p:cNvPr id="11" name="New shape">
            <a:extLst>
              <a:ext uri="{FF2B5EF4-FFF2-40B4-BE49-F238E27FC236}">
                <a16:creationId xmlns:a16="http://schemas.microsoft.com/office/drawing/2014/main" id="{F2629773-0E83-4F4C-8658-6BAB3EC76BB4}"/>
              </a:ext>
            </a:extLst>
          </p:cNvPr>
          <p:cNvSpPr/>
          <p:nvPr/>
        </p:nvSpPr>
        <p:spPr>
          <a:xfrm>
            <a:off x="5728436" y="1211383"/>
            <a:ext cx="6074489"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身份保护自定义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API</a:t>
            </a:r>
            <a:endPar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endParaRP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身份保护自定义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API</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23006397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从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应用调用受保护的 </a:t>
            </a:r>
            <a:r>
              <a:rPr lang="en-US" altLang="zh-CN" b="1" spc="0" dirty="0">
                <a:latin typeface="Segoe UI Semibold" panose="020B0702040204020203" pitchFamily="34" charset="0"/>
                <a:ea typeface="Microsoft YaHei" panose="020B0503020204020204" pitchFamily="34" charset="-122"/>
              </a:rPr>
              <a:t>API</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5393907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238986"/>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创建由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身份保护的网络应用</a:t>
            </a:r>
          </a:p>
        </p:txBody>
      </p:sp>
      <p:sp>
        <p:nvSpPr>
          <p:cNvPr id="3" name="Subtitle"/>
          <p:cNvSpPr>
            <a:spLocks noGrp="1"/>
          </p:cNvSpPr>
          <p:nvPr>
            <p:ph sz="quarter" idx="10"/>
          </p:nvPr>
        </p:nvSpPr>
        <p:spPr>
          <a:xfrm>
            <a:off x="584982" y="987172"/>
            <a:ext cx="11017275" cy="86889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solidFill>
                  <a:schemeClr val="accent1"/>
                </a:solidFill>
                <a:latin typeface="Segoe UI" panose="020B0502040204020203" pitchFamily="34" charset="0"/>
                <a:ea typeface="Microsoft YaHei" panose="020B0503020204020204" pitchFamily="34" charset="-122"/>
              </a:rPr>
              <a:t>调用 </a:t>
            </a:r>
            <a:r>
              <a:rPr lang="en-US" altLang="zh-CN">
                <a:solidFill>
                  <a:schemeClr val="accent1"/>
                </a:solidFill>
                <a:latin typeface="Segoe UI" panose="020B0502040204020203" pitchFamily="34" charset="0"/>
                <a:ea typeface="Microsoft YaHei" panose="020B0503020204020204" pitchFamily="34" charset="-122"/>
              </a:rPr>
              <a:t>Web API </a:t>
            </a:r>
            <a:r>
              <a:rPr lang="zh-CN" altLang="en-US">
                <a:solidFill>
                  <a:schemeClr val="accent1"/>
                </a:solidFill>
                <a:latin typeface="Segoe UI" panose="020B0502040204020203" pitchFamily="34" charset="0"/>
                <a:ea typeface="Microsoft YaHei" panose="020B0503020204020204" pitchFamily="34" charset="-122"/>
              </a:rPr>
              <a:t>的 </a:t>
            </a:r>
            <a:r>
              <a:rPr lang="en-US" altLang="zh-CN">
                <a:solidFill>
                  <a:schemeClr val="accent1"/>
                </a:solidFill>
                <a:latin typeface="Segoe UI" panose="020B0502040204020203" pitchFamily="34" charset="0"/>
                <a:ea typeface="Microsoft YaHei" panose="020B0503020204020204" pitchFamily="34" charset="-122"/>
              </a:rPr>
              <a:t>Web </a:t>
            </a:r>
            <a:r>
              <a:rPr lang="zh-CN" altLang="en-US">
                <a:solidFill>
                  <a:schemeClr val="accent1"/>
                </a:solidFill>
                <a:latin typeface="Segoe UI" panose="020B0502040204020203" pitchFamily="34" charset="0"/>
                <a:ea typeface="Microsoft YaHei" panose="020B0503020204020204" pitchFamily="34" charset="-122"/>
              </a:rPr>
              <a:t>应用是</a:t>
            </a:r>
            <a:r>
              <a:rPr lang="zh-CN" altLang="en-US" i="1">
                <a:solidFill>
                  <a:schemeClr val="accent1"/>
                </a:solidFill>
                <a:latin typeface="Segoe UI Semibold" panose="020B0702040204020203" pitchFamily="34" charset="0"/>
                <a:ea typeface="Microsoft YaHei" panose="020B0503020204020204" pitchFamily="34" charset="-122"/>
              </a:rPr>
              <a:t>机密客户</a:t>
            </a:r>
            <a:r>
              <a:rPr lang="zh-CN" altLang="en-US">
                <a:solidFill>
                  <a:schemeClr val="accent1"/>
                </a:solidFill>
                <a:latin typeface="Segoe UI" panose="020B0502040204020203" pitchFamily="34" charset="0"/>
                <a:ea typeface="Microsoft YaHei" panose="020B0503020204020204" pitchFamily="34" charset="-122"/>
              </a:rPr>
              <a:t>应用。</a:t>
            </a:r>
          </a:p>
          <a:p>
            <a:endParaRPr lang="zh-CN" altLang="en-US" sz="1078">
              <a:latin typeface="Segoe UI" panose="020B0502040204020203" pitchFamily="34" charset="0"/>
              <a:ea typeface="Microsoft YaHei" panose="020B0503020204020204" pitchFamily="34" charset="-122"/>
            </a:endParaRPr>
          </a:p>
          <a:p>
            <a:r>
              <a:rPr lang="zh-CN" altLang="en-US" sz="1961">
                <a:latin typeface="Segoe UI" panose="020B0502040204020203" pitchFamily="34" charset="0"/>
                <a:ea typeface="Microsoft YaHei" panose="020B0503020204020204" pitchFamily="34" charset="-122"/>
              </a:rPr>
              <a:t>用 </a:t>
            </a:r>
            <a:r>
              <a:rPr lang="en-US" altLang="zh-CN" sz="1961">
                <a:latin typeface="Segoe UI" panose="020B0502040204020203" pitchFamily="34" charset="0"/>
                <a:ea typeface="Microsoft YaHei" panose="020B0503020204020204" pitchFamily="34" charset="-122"/>
              </a:rPr>
              <a:t>Azure AD </a:t>
            </a:r>
            <a:r>
              <a:rPr lang="zh-CN" altLang="en-US" sz="1961">
                <a:latin typeface="Segoe UI" panose="020B0502040204020203" pitchFamily="34" charset="0"/>
                <a:ea typeface="Microsoft YaHei" panose="020B0503020204020204" pitchFamily="34" charset="-122"/>
              </a:rPr>
              <a:t>注册一个密钥（应用密码或证书）</a:t>
            </a:r>
            <a:endParaRPr lang="zh-CN" altLang="en-US" sz="1961" dirty="0">
              <a:latin typeface="Segoe UI" panose="020B0502040204020203" pitchFamily="34" charset="0"/>
              <a:ea typeface="Microsoft YaHei" panose="020B0503020204020204" pitchFamily="34" charset="-122"/>
            </a:endParaRPr>
          </a:p>
        </p:txBody>
      </p:sp>
      <p:pic>
        <p:nvPicPr>
          <p:cNvPr id="4" name="New picture" descr="Azure AD 管理中心内的证书和密钥页面截图"/>
          <p:cNvPicPr/>
          <p:nvPr/>
        </p:nvPicPr>
        <p:blipFill>
          <a:blip r:embed="rId4"/>
          <a:stretch>
            <a:fillRect/>
          </a:stretch>
        </p:blipFill>
        <p:spPr>
          <a:xfrm>
            <a:off x="6400757" y="2253166"/>
            <a:ext cx="5180865" cy="2868904"/>
          </a:xfrm>
          <a:prstGeom prst="rect">
            <a:avLst/>
          </a:prstGeom>
        </p:spPr>
      </p:pic>
      <p:pic>
        <p:nvPicPr>
          <p:cNvPr id="5" name="New picture" descr="App 注册页面的屏幕截图"/>
          <p:cNvPicPr/>
          <p:nvPr/>
        </p:nvPicPr>
        <p:blipFill>
          <a:blip r:embed="rId5"/>
          <a:stretch>
            <a:fillRect/>
          </a:stretch>
        </p:blipFill>
        <p:spPr>
          <a:xfrm>
            <a:off x="610378" y="2156025"/>
            <a:ext cx="5180865" cy="306318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配置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应用以调用受保护的 </a:t>
            </a:r>
            <a:r>
              <a:rPr lang="en-US" altLang="zh-CN" b="1" dirty="0">
                <a:latin typeface="Segoe UI Semibold" panose="020B0702040204020203" pitchFamily="34" charset="0"/>
                <a:ea typeface="Microsoft YaHei" panose="020B0503020204020204" pitchFamily="34" charset="-122"/>
              </a:rPr>
              <a:t>API</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4982" y="143538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下一步是创建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应用，使用户能够登录，然后访问受保护的网络 </a:t>
            </a:r>
            <a:r>
              <a:rPr lang="en-US" altLang="zh-CN">
                <a:latin typeface="Segoe UI" panose="020B0502040204020203" pitchFamily="34" charset="0"/>
                <a:ea typeface="Microsoft YaHei" panose="020B0503020204020204" pitchFamily="34" charset="-122"/>
              </a:rPr>
              <a:t>API</a:t>
            </a:r>
            <a:r>
              <a:rPr lang="zh-CN" altLang="en-US">
                <a:latin typeface="Segoe UI" panose="020B0502040204020203" pitchFamily="34" charset="0"/>
                <a:ea typeface="Microsoft YaHei" panose="020B0503020204020204" pitchFamily="34" charset="-122"/>
              </a:rPr>
              <a:t>。</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10378" y="2788425"/>
            <a:ext cx="10971244" cy="153648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dotnet new mvc --auth SingleOrg</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dotnet add package Microsoft.Identity.Web</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dotnet add package Microsoft.Identity.Web.UI</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2418175"/>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zh-CN" altLang="en-US">
                <a:solidFill>
                  <a:srgbClr val="000000"/>
                </a:solidFill>
                <a:latin typeface="Segoe UI" panose="020B0502040204020203" pitchFamily="34" charset="0"/>
                <a:ea typeface="Microsoft YaHei" panose="020B0503020204020204" pitchFamily="34" charset="-122"/>
              </a:rPr>
              <a:t>控制台</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更新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应用以支持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身份的用户登录</a:t>
            </a:r>
          </a:p>
        </p:txBody>
      </p:sp>
      <p:sp>
        <p:nvSpPr>
          <p:cNvPr id="3" name="Subtitle"/>
          <p:cNvSpPr>
            <a:spLocks noGrp="1"/>
          </p:cNvSpPr>
          <p:nvPr>
            <p:ph sz="quarter" idx="10"/>
          </p:nvPr>
        </p:nvSpPr>
        <p:spPr>
          <a:xfrm>
            <a:off x="584982" y="1181385"/>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现在更新项目，将其与你为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应用注册的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应用相关联。</a:t>
            </a:r>
            <a:endParaRPr lang="zh-CN" altLang="en-US" dirty="0">
              <a:latin typeface="Segoe UI" panose="020B0502040204020203" pitchFamily="34" charset="0"/>
              <a:ea typeface="Microsoft YaHei" panose="020B0503020204020204" pitchFamily="34" charset="-122"/>
            </a:endParaRPr>
          </a:p>
        </p:txBody>
      </p:sp>
      <p:sp>
        <p:nvSpPr>
          <p:cNvPr id="4" name="New shape"/>
          <p:cNvSpPr/>
          <p:nvPr/>
        </p:nvSpPr>
        <p:spPr>
          <a:xfrm>
            <a:off x="610378" y="2566448"/>
            <a:ext cx="5180865" cy="208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0927" indent="-365690" defTabSz="914367">
              <a:spcBef>
                <a:spcPct val="20000"/>
              </a:spcBef>
              <a:spcAft>
                <a:spcPct val="20000"/>
              </a:spcAft>
              <a:buFontTx/>
              <a:buChar char="•"/>
            </a:pPr>
            <a:r>
              <a:rPr lang="en-US" altLang="zh-CN" b="1" dirty="0">
                <a:solidFill>
                  <a:srgbClr val="000000"/>
                </a:solidFill>
                <a:latin typeface="Segoe UI" panose="020B0502040204020203" pitchFamily="34" charset="0"/>
                <a:ea typeface="Microsoft YaHei" panose="020B0503020204020204" pitchFamily="34" charset="-122"/>
              </a:rPr>
              <a:t>Domain</a:t>
            </a:r>
            <a:r>
              <a:rPr lang="zh-CN" altLang="en-US" dirty="0">
                <a:solidFill>
                  <a:srgbClr val="000000"/>
                </a:solidFill>
                <a:latin typeface="Segoe UI" panose="020B0502040204020203" pitchFamily="34" charset="0"/>
                <a:ea typeface="Microsoft YaHei" panose="020B0503020204020204" pitchFamily="34" charset="-122"/>
              </a:rPr>
              <a:t>：你注册 </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应用的</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租户的域</a:t>
            </a:r>
          </a:p>
          <a:p>
            <a:pPr marL="380927" indent="-365690" defTabSz="914367">
              <a:spcBef>
                <a:spcPct val="20000"/>
              </a:spcBef>
              <a:spcAft>
                <a:spcPct val="20000"/>
              </a:spcAft>
              <a:buFontTx/>
              <a:buChar char="•"/>
            </a:pPr>
            <a:r>
              <a:rPr lang="en-US" altLang="zh-CN" b="1" dirty="0" err="1">
                <a:solidFill>
                  <a:srgbClr val="000000"/>
                </a:solidFill>
                <a:latin typeface="Segoe UI" panose="020B0502040204020203" pitchFamily="34" charset="0"/>
                <a:ea typeface="Microsoft YaHei" panose="020B0503020204020204" pitchFamily="34" charset="-122"/>
              </a:rPr>
              <a:t>TenantId</a:t>
            </a:r>
            <a:r>
              <a:rPr lang="zh-CN" altLang="en-US" dirty="0">
                <a:solidFill>
                  <a:srgbClr val="000000"/>
                </a:solidFill>
                <a:latin typeface="Segoe UI" panose="020B0502040204020203" pitchFamily="34" charset="0"/>
                <a:ea typeface="Microsoft YaHei" panose="020B0503020204020204" pitchFamily="34" charset="-122"/>
              </a:rPr>
              <a:t>：你注册 </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应用的 </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租户的 </a:t>
            </a:r>
            <a:r>
              <a:rPr lang="en-US" altLang="zh-CN" dirty="0">
                <a:solidFill>
                  <a:srgbClr val="000000"/>
                </a:solidFill>
                <a:latin typeface="Segoe UI" panose="020B0502040204020203" pitchFamily="34" charset="0"/>
                <a:ea typeface="Microsoft YaHei" panose="020B0503020204020204" pitchFamily="34" charset="-122"/>
              </a:rPr>
              <a:t>ID</a:t>
            </a:r>
            <a:endParaRPr lang="zh-CN" altLang="en-US" dirty="0">
              <a:solidFill>
                <a:srgbClr val="000000"/>
              </a:solidFill>
              <a:latin typeface="Segoe UI" panose="020B0502040204020203" pitchFamily="34" charset="0"/>
              <a:ea typeface="Microsoft YaHei" panose="020B0503020204020204" pitchFamily="34" charset="-122"/>
            </a:endParaRPr>
          </a:p>
          <a:p>
            <a:pPr marL="380927" indent="-365690" defTabSz="914367">
              <a:spcBef>
                <a:spcPct val="20000"/>
              </a:spcBef>
              <a:spcAft>
                <a:spcPct val="20000"/>
              </a:spcAft>
              <a:buFontTx/>
              <a:buChar char="•"/>
            </a:pPr>
            <a:r>
              <a:rPr lang="en-US" altLang="zh-CN" b="1" dirty="0" err="1">
                <a:solidFill>
                  <a:srgbClr val="000000"/>
                </a:solidFill>
                <a:latin typeface="Segoe UI" panose="020B0502040204020203" pitchFamily="34" charset="0"/>
                <a:ea typeface="Microsoft YaHei" panose="020B0503020204020204" pitchFamily="34" charset="-122"/>
              </a:rPr>
              <a:t>ClientId</a:t>
            </a:r>
            <a:r>
              <a:rPr lang="zh-CN" altLang="en-US" dirty="0">
                <a:solidFill>
                  <a:srgbClr val="000000"/>
                </a:solidFill>
                <a:latin typeface="Segoe UI" panose="020B0502040204020203" pitchFamily="34" charset="0"/>
                <a:ea typeface="Microsoft YaHei" panose="020B0503020204020204" pitchFamily="34" charset="-122"/>
              </a:rPr>
              <a:t>：你的 </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应用的 </a:t>
            </a:r>
            <a:r>
              <a:rPr lang="en-US" altLang="zh-CN" dirty="0">
                <a:solidFill>
                  <a:srgbClr val="000000"/>
                </a:solidFill>
                <a:latin typeface="Segoe UI" panose="020B0502040204020203" pitchFamily="34" charset="0"/>
                <a:ea typeface="Microsoft YaHei" panose="020B0503020204020204" pitchFamily="34" charset="-122"/>
              </a:rPr>
              <a:t>ID</a:t>
            </a:r>
            <a:endParaRPr lang="zh-CN" altLang="en-US" dirty="0">
              <a:solidFill>
                <a:srgbClr val="000000"/>
              </a:solidFill>
              <a:latin typeface="Segoe UI" panose="020B0502040204020203" pitchFamily="34" charset="0"/>
              <a:ea typeface="Microsoft YaHei" panose="020B0503020204020204" pitchFamily="34" charset="-122"/>
            </a:endParaRPr>
          </a:p>
          <a:p>
            <a:pPr marL="380927" indent="-365690" defTabSz="914367">
              <a:spcBef>
                <a:spcPct val="20000"/>
              </a:spcBef>
              <a:spcAft>
                <a:spcPct val="20000"/>
              </a:spcAft>
              <a:buFontTx/>
              <a:buChar char="•"/>
            </a:pPr>
            <a:r>
              <a:rPr lang="en-US" altLang="zh-CN" b="1" dirty="0" err="1">
                <a:solidFill>
                  <a:srgbClr val="000000"/>
                </a:solidFill>
                <a:latin typeface="Segoe UI" panose="020B0502040204020203" pitchFamily="34" charset="0"/>
                <a:ea typeface="Microsoft YaHei" panose="020B0503020204020204" pitchFamily="34" charset="-122"/>
              </a:rPr>
              <a:t>ClientSecret</a:t>
            </a:r>
            <a:r>
              <a:rPr lang="zh-CN" altLang="en-US" dirty="0">
                <a:solidFill>
                  <a:srgbClr val="000000"/>
                </a:solidFill>
                <a:latin typeface="Segoe UI" panose="020B0502040204020203" pitchFamily="34" charset="0"/>
                <a:ea typeface="Microsoft YaHei" panose="020B0503020204020204" pitchFamily="34" charset="-122"/>
              </a:rPr>
              <a:t>：你的 </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应用的密钥</a:t>
            </a:r>
          </a:p>
        </p:txBody>
      </p:sp>
      <p:sp>
        <p:nvSpPr>
          <p:cNvPr id="7" name="New shape">
            <a:extLst>
              <a:ext uri="{FF2B5EF4-FFF2-40B4-BE49-F238E27FC236}">
                <a16:creationId xmlns:a16="http://schemas.microsoft.com/office/drawing/2014/main" id="{5BBAF821-2E6D-4B0C-A659-C949ADA76671}"/>
              </a:ext>
            </a:extLst>
          </p:cNvPr>
          <p:cNvSpPr/>
          <p:nvPr/>
        </p:nvSpPr>
        <p:spPr>
          <a:xfrm>
            <a:off x="6400757" y="1959702"/>
            <a:ext cx="5180865" cy="3665928"/>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sz="1078" dirty="0">
                <a:solidFill>
                  <a:srgbClr val="0000FF"/>
                </a:solidFill>
                <a:latin typeface="Segoe UI"/>
              </a:rPr>
              <a:t>public</a:t>
            </a:r>
            <a:r>
              <a:rPr sz="1078" dirty="0">
                <a:solidFill>
                  <a:srgbClr val="000000"/>
                </a:solidFill>
                <a:latin typeface="Segoe UI"/>
              </a:rPr>
              <a:t> </a:t>
            </a:r>
            <a:r>
              <a:rPr sz="1078" dirty="0">
                <a:solidFill>
                  <a:srgbClr val="0000FF"/>
                </a:solidFill>
                <a:latin typeface="Segoe UI"/>
              </a:rPr>
              <a:t>void</a:t>
            </a:r>
            <a:r>
              <a:rPr sz="1078" dirty="0">
                <a:solidFill>
                  <a:srgbClr val="000000"/>
                </a:solidFill>
                <a:latin typeface="Segoe UI"/>
              </a:rPr>
              <a:t> </a:t>
            </a:r>
            <a:r>
              <a:rPr sz="1078" dirty="0" err="1">
                <a:solidFill>
                  <a:srgbClr val="000000"/>
                </a:solidFill>
                <a:latin typeface="Segoe UI"/>
              </a:rPr>
              <a:t>ConfigureServices</a:t>
            </a:r>
            <a:r>
              <a:rPr sz="1078" dirty="0">
                <a:solidFill>
                  <a:srgbClr val="000000"/>
                </a:solidFill>
                <a:latin typeface="Segoe UI"/>
              </a:rPr>
              <a:t>(</a:t>
            </a:r>
            <a:r>
              <a:rPr sz="1078" dirty="0" err="1">
                <a:solidFill>
                  <a:srgbClr val="000000"/>
                </a:solidFill>
                <a:latin typeface="Segoe UI"/>
              </a:rPr>
              <a:t>IServiceCollection</a:t>
            </a:r>
            <a:r>
              <a:rPr sz="1078" dirty="0">
                <a:solidFill>
                  <a:srgbClr val="000000"/>
                </a:solidFill>
                <a:latin typeface="Segoe UI"/>
              </a:rPr>
              <a:t> services)</a:t>
            </a:r>
            <a:br>
              <a:rPr sz="1078" dirty="0">
                <a:solidFill>
                  <a:srgbClr val="000000"/>
                </a:solidFill>
                <a:latin typeface="Segoe UI"/>
              </a:rPr>
            </a:b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services.AddAuthentication</a:t>
            </a:r>
            <a:r>
              <a:rPr sz="1078" dirty="0">
                <a:solidFill>
                  <a:srgbClr val="000000"/>
                </a:solidFill>
                <a:latin typeface="Segoe UI"/>
              </a:rPr>
              <a:t>(</a:t>
            </a:r>
            <a:r>
              <a:rPr sz="1078" dirty="0" err="1">
                <a:solidFill>
                  <a:srgbClr val="000000"/>
                </a:solidFill>
                <a:latin typeface="Segoe UI"/>
              </a:rPr>
              <a:t>OpenIdConnectDefaults.AuthenticationScheme</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AddMicrosoftIdentityWebApp</a:t>
            </a:r>
            <a:r>
              <a:rPr sz="1078" dirty="0">
                <a:solidFill>
                  <a:srgbClr val="000000"/>
                </a:solidFill>
                <a:latin typeface="Segoe UI"/>
              </a:rPr>
              <a:t>(</a:t>
            </a:r>
            <a:r>
              <a:rPr sz="1078" dirty="0" err="1">
                <a:solidFill>
                  <a:srgbClr val="000000"/>
                </a:solidFill>
                <a:latin typeface="Segoe UI"/>
              </a:rPr>
              <a:t>Configuration.GetSection</a:t>
            </a:r>
            <a:r>
              <a:rPr sz="1078" dirty="0">
                <a:solidFill>
                  <a:srgbClr val="000000"/>
                </a:solidFill>
                <a:latin typeface="Segoe UI"/>
              </a:rPr>
              <a:t>(</a:t>
            </a:r>
            <a:r>
              <a:rPr sz="1078" dirty="0">
                <a:solidFill>
                  <a:srgbClr val="A31515"/>
                </a:solidFill>
                <a:latin typeface="Segoe UI"/>
              </a:rPr>
              <a:t>"</a:t>
            </a:r>
            <a:r>
              <a:rPr sz="1078" dirty="0" err="1">
                <a:solidFill>
                  <a:srgbClr val="A31515"/>
                </a:solidFill>
                <a:latin typeface="Segoe UI"/>
              </a:rPr>
              <a:t>AzureAd</a:t>
            </a:r>
            <a:r>
              <a:rPr sz="1078" dirty="0">
                <a:solidFill>
                  <a:srgbClr val="A31515"/>
                </a:solidFill>
                <a:latin typeface="Segoe UI"/>
              </a:rPr>
              <a:t>"</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EnableTokenAcquisitionToCallDownstreamApi</a:t>
            </a:r>
            <a:r>
              <a:rPr sz="1078" dirty="0">
                <a:solidFill>
                  <a:srgbClr val="000000"/>
                </a:solidFill>
                <a:latin typeface="Segoe UI"/>
              </a:rPr>
              <a:t>(</a:t>
            </a:r>
            <a:r>
              <a:rPr sz="1078" dirty="0" err="1">
                <a:solidFill>
                  <a:srgbClr val="000000"/>
                </a:solidFill>
                <a:latin typeface="Segoe UI"/>
              </a:rPr>
              <a:t>Constants.ProductCatalogAPI.SCOPES</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AddInMemoryTokenCaches</a:t>
            </a:r>
            <a:r>
              <a:rPr sz="1078" dirty="0">
                <a:solidFill>
                  <a:srgbClr val="000000"/>
                </a:solidFill>
                <a:latin typeface="Segoe UI"/>
              </a:rPr>
              <a:t>();</a:t>
            </a:r>
            <a:br>
              <a:rPr sz="1078" dirty="0">
                <a:solidFill>
                  <a:srgbClr val="000000"/>
                </a:solidFill>
                <a:latin typeface="Segoe UI"/>
              </a:rPr>
            </a:b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services.AddControllersWithViews</a:t>
            </a:r>
            <a:r>
              <a:rPr sz="1078" dirty="0">
                <a:solidFill>
                  <a:srgbClr val="000000"/>
                </a:solidFill>
                <a:latin typeface="Segoe UI"/>
              </a:rPr>
              <a:t>(options =&gt;</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policy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AuthorizationPolicyBuilder</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RequireAuthenticatedUser</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.Build();</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options.Filters.Add</a:t>
            </a:r>
            <a:r>
              <a:rPr sz="1078" dirty="0">
                <a:solidFill>
                  <a:srgbClr val="000000"/>
                </a:solidFill>
                <a:latin typeface="Segoe UI"/>
              </a:rPr>
              <a:t>(</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AuthorizeFilter</a:t>
            </a:r>
            <a:r>
              <a:rPr sz="1078" dirty="0">
                <a:solidFill>
                  <a:srgbClr val="000000"/>
                </a:solidFill>
                <a:latin typeface="Segoe UI"/>
              </a:rPr>
              <a:t>(policy));</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services.AddRazorPages</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AddMicrosoftIdentityUI</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a:t>
            </a:r>
          </a:p>
        </p:txBody>
      </p:sp>
      <p:sp>
        <p:nvSpPr>
          <p:cNvPr id="8" name="New shape">
            <a:extLst>
              <a:ext uri="{FF2B5EF4-FFF2-40B4-BE49-F238E27FC236}">
                <a16:creationId xmlns:a16="http://schemas.microsoft.com/office/drawing/2014/main" id="{48DA7A10-A3F0-41BE-B408-7E1B07AC3C25}"/>
              </a:ext>
            </a:extLst>
          </p:cNvPr>
          <p:cNvSpPr/>
          <p:nvPr/>
        </p:nvSpPr>
        <p:spPr>
          <a:xfrm>
            <a:off x="6400757" y="1720857"/>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2920" y="141321"/>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添加令牌获取</a:t>
            </a:r>
          </a:p>
        </p:txBody>
      </p:sp>
      <p:sp>
        <p:nvSpPr>
          <p:cNvPr id="3" name="Subtitle"/>
          <p:cNvSpPr>
            <a:spLocks noGrp="1"/>
          </p:cNvSpPr>
          <p:nvPr>
            <p:ph sz="quarter" idx="10"/>
          </p:nvPr>
        </p:nvSpPr>
        <p:spPr>
          <a:xfrm>
            <a:off x="591806" y="669581"/>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下一步是创建控制器来实现网站上的页面。</a:t>
            </a:r>
            <a:endParaRPr lang="zh-CN" altLang="en-US" dirty="0">
              <a:latin typeface="Segoe UI" panose="020B0502040204020203" pitchFamily="34" charset="0"/>
              <a:ea typeface="Microsoft YaHei" panose="020B0503020204020204" pitchFamily="34" charset="-122"/>
            </a:endParaRPr>
          </a:p>
        </p:txBody>
      </p:sp>
      <p:sp>
        <p:nvSpPr>
          <p:cNvPr id="8" name="New shape">
            <a:extLst>
              <a:ext uri="{FF2B5EF4-FFF2-40B4-BE49-F238E27FC236}">
                <a16:creationId xmlns:a16="http://schemas.microsoft.com/office/drawing/2014/main" id="{DFBC73F8-1AC0-4C14-B362-4694720FAF5F}"/>
              </a:ext>
            </a:extLst>
          </p:cNvPr>
          <p:cNvSpPr/>
          <p:nvPr/>
        </p:nvSpPr>
        <p:spPr>
          <a:xfrm>
            <a:off x="591806" y="1584639"/>
            <a:ext cx="5180865" cy="1897685"/>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a:solidFill>
                  <a:srgbClr val="0000FF"/>
                </a:solidFill>
                <a:latin typeface="Segoe UI"/>
              </a:rPr>
              <a:t>public</a:t>
            </a:r>
            <a:r>
              <a:rPr>
                <a:solidFill>
                  <a:srgbClr val="000000"/>
                </a:solidFill>
                <a:latin typeface="Segoe UI"/>
              </a:rPr>
              <a:t> CategoriesController(ITokenAcquisition tokenAcquisition)</a:t>
            </a:r>
            <a:br>
              <a:rPr>
                <a:solidFill>
                  <a:srgbClr val="000000"/>
                </a:solidFill>
                <a:latin typeface="Segoe UI"/>
              </a:rPr>
            </a:br>
            <a:r>
              <a:rPr>
                <a:solidFill>
                  <a:srgbClr val="000000"/>
                </a:solidFill>
                <a:latin typeface="Segoe UI"/>
              </a:rPr>
              <a:t>{</a:t>
            </a:r>
            <a:br>
              <a:rPr>
                <a:solidFill>
                  <a:srgbClr val="000000"/>
                </a:solidFill>
                <a:latin typeface="Segoe UI"/>
              </a:rPr>
            </a:br>
            <a:r>
              <a:rPr>
                <a:solidFill>
                  <a:srgbClr val="000000"/>
                </a:solidFill>
                <a:latin typeface="Segoe UI"/>
              </a:rPr>
              <a:t>  </a:t>
            </a:r>
            <a:r>
              <a:rPr>
                <a:solidFill>
                  <a:srgbClr val="0000FF"/>
                </a:solidFill>
                <a:latin typeface="Segoe UI"/>
              </a:rPr>
              <a:t>this</a:t>
            </a:r>
            <a:r>
              <a:rPr>
                <a:solidFill>
                  <a:srgbClr val="000000"/>
                </a:solidFill>
                <a:latin typeface="Segoe UI"/>
              </a:rPr>
              <a:t>.tokenAcquisition = tokenAcquisition;</a:t>
            </a:r>
            <a:br>
              <a:rPr>
                <a:solidFill>
                  <a:srgbClr val="000000"/>
                </a:solidFill>
                <a:latin typeface="Segoe UI"/>
              </a:rPr>
            </a:br>
            <a:r>
              <a:rPr>
                <a:solidFill>
                  <a:srgbClr val="000000"/>
                </a:solidFill>
                <a:latin typeface="Segoe UI"/>
              </a:rPr>
              <a:t>}</a:t>
            </a:r>
          </a:p>
        </p:txBody>
      </p:sp>
      <p:sp>
        <p:nvSpPr>
          <p:cNvPr id="9" name="New shape">
            <a:extLst>
              <a:ext uri="{FF2B5EF4-FFF2-40B4-BE49-F238E27FC236}">
                <a16:creationId xmlns:a16="http://schemas.microsoft.com/office/drawing/2014/main" id="{9A83EE2B-E1D3-4B0C-9B32-274F196A2DF5}"/>
              </a:ext>
            </a:extLst>
          </p:cNvPr>
          <p:cNvSpPr/>
          <p:nvPr/>
        </p:nvSpPr>
        <p:spPr>
          <a:xfrm>
            <a:off x="591806" y="1223563"/>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a:solidFill>
                  <a:srgbClr val="000000"/>
                </a:solidFill>
                <a:latin typeface="Segoe UI"/>
              </a:rPr>
              <a:t>C#</a:t>
            </a:r>
          </a:p>
        </p:txBody>
      </p:sp>
      <p:sp>
        <p:nvSpPr>
          <p:cNvPr id="10" name="New shape">
            <a:extLst>
              <a:ext uri="{FF2B5EF4-FFF2-40B4-BE49-F238E27FC236}">
                <a16:creationId xmlns:a16="http://schemas.microsoft.com/office/drawing/2014/main" id="{C1BC8FA3-6A52-4EBD-8030-25943E1F3BB6}"/>
              </a:ext>
            </a:extLst>
          </p:cNvPr>
          <p:cNvSpPr/>
          <p:nvPr/>
        </p:nvSpPr>
        <p:spPr>
          <a:xfrm>
            <a:off x="6089018" y="1342530"/>
            <a:ext cx="5958058" cy="484702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sz="1078" dirty="0">
                <a:solidFill>
                  <a:srgbClr val="000000"/>
                </a:solidFill>
                <a:latin typeface="Segoe UI"/>
              </a:rPr>
              <a:t>[</a:t>
            </a:r>
            <a:r>
              <a:rPr sz="1078" dirty="0" err="1">
                <a:solidFill>
                  <a:srgbClr val="000000"/>
                </a:solidFill>
                <a:latin typeface="Segoe UI"/>
              </a:rPr>
              <a:t>AuthorizeForScopes</a:t>
            </a:r>
            <a:r>
              <a:rPr sz="1078" dirty="0">
                <a:solidFill>
                  <a:srgbClr val="000000"/>
                </a:solidFill>
                <a:latin typeface="Segoe UI"/>
              </a:rPr>
              <a:t>(Scopes = new[] { </a:t>
            </a:r>
            <a:r>
              <a:rPr sz="1078" dirty="0" err="1">
                <a:solidFill>
                  <a:srgbClr val="000000"/>
                </a:solidFill>
                <a:latin typeface="Segoe UI"/>
              </a:rPr>
              <a:t>Constants.ProductCatalogAPI.CategoryReadScope</a:t>
            </a:r>
            <a:r>
              <a:rPr sz="1078" dirty="0">
                <a:solidFill>
                  <a:srgbClr val="000000"/>
                </a:solidFill>
                <a:latin typeface="Segoe UI"/>
              </a:rPr>
              <a:t> })]</a:t>
            </a:r>
            <a:br>
              <a:rPr sz="1078" dirty="0">
                <a:solidFill>
                  <a:srgbClr val="000000"/>
                </a:solidFill>
                <a:latin typeface="Segoe UI"/>
              </a:rPr>
            </a:br>
            <a:r>
              <a:rPr sz="1078" dirty="0">
                <a:solidFill>
                  <a:srgbClr val="0000FF"/>
                </a:solidFill>
                <a:latin typeface="Segoe UI"/>
              </a:rPr>
              <a:t>public</a:t>
            </a:r>
            <a:r>
              <a:rPr sz="1078" dirty="0">
                <a:solidFill>
                  <a:srgbClr val="000000"/>
                </a:solidFill>
                <a:latin typeface="Segoe UI"/>
              </a:rPr>
              <a:t> </a:t>
            </a:r>
            <a:r>
              <a:rPr sz="1078" dirty="0">
                <a:solidFill>
                  <a:srgbClr val="0000FF"/>
                </a:solidFill>
                <a:latin typeface="Segoe UI"/>
              </a:rPr>
              <a:t>async</a:t>
            </a:r>
            <a:r>
              <a:rPr sz="1078" dirty="0">
                <a:solidFill>
                  <a:srgbClr val="000000"/>
                </a:solidFill>
                <a:latin typeface="Segoe UI"/>
              </a:rPr>
              <a:t> Task&lt;</a:t>
            </a:r>
            <a:r>
              <a:rPr sz="1078" dirty="0" err="1">
                <a:solidFill>
                  <a:srgbClr val="000000"/>
                </a:solidFill>
                <a:latin typeface="Segoe UI"/>
              </a:rPr>
              <a:t>ActionResult</a:t>
            </a:r>
            <a:r>
              <a:rPr sz="1078" dirty="0">
                <a:solidFill>
                  <a:srgbClr val="000000"/>
                </a:solidFill>
                <a:latin typeface="Segoe UI"/>
              </a:rPr>
              <a:t>&gt; Index()</a:t>
            </a:r>
            <a:br>
              <a:rPr sz="1078" dirty="0">
                <a:solidFill>
                  <a:srgbClr val="000000"/>
                </a:solidFill>
                <a:latin typeface="Segoe UI"/>
              </a:rPr>
            </a:b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client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HttpClient</a:t>
            </a:r>
            <a:r>
              <a:rPr sz="1078" dirty="0">
                <a:solidFill>
                  <a:srgbClr val="000000"/>
                </a:solidFill>
                <a:latin typeface="Segoe UI"/>
              </a:rPr>
              <a:t>();</a:t>
            </a:r>
            <a:br>
              <a:rPr sz="1078" dirty="0">
                <a:solidFill>
                  <a:srgbClr val="000000"/>
                </a:solidFill>
                <a:latin typeface="Segoe UI"/>
              </a:rPr>
            </a:b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a:t>
            </a:r>
            <a:r>
              <a:rPr sz="1078" dirty="0" err="1">
                <a:solidFill>
                  <a:srgbClr val="000000"/>
                </a:solidFill>
                <a:latin typeface="Segoe UI"/>
              </a:rPr>
              <a:t>accessToken</a:t>
            </a:r>
            <a:r>
              <a:rPr sz="1078" dirty="0">
                <a:solidFill>
                  <a:srgbClr val="000000"/>
                </a:solidFill>
                <a:latin typeface="Segoe UI"/>
              </a:rPr>
              <a:t> = </a:t>
            </a:r>
            <a:r>
              <a:rPr sz="1078" dirty="0">
                <a:solidFill>
                  <a:srgbClr val="0000FF"/>
                </a:solidFill>
                <a:latin typeface="Segoe UI"/>
              </a:rPr>
              <a:t>await</a:t>
            </a:r>
            <a:r>
              <a:rPr sz="1078" dirty="0">
                <a:solidFill>
                  <a:srgbClr val="000000"/>
                </a:solidFill>
                <a:latin typeface="Segoe UI"/>
              </a:rPr>
              <a:t> </a:t>
            </a:r>
            <a:r>
              <a:rPr sz="1078" dirty="0" err="1">
                <a:solidFill>
                  <a:srgbClr val="000000"/>
                </a:solidFill>
                <a:latin typeface="Segoe UI"/>
              </a:rPr>
              <a:t>tokenAcquisition.GetAccessTokenForUserAsync</a:t>
            </a:r>
            <a:r>
              <a:rPr sz="1078" dirty="0">
                <a:solidFill>
                  <a:srgbClr val="000000"/>
                </a:solidFill>
                <a:latin typeface="Segoe UI"/>
              </a:rPr>
              <a:t>(</a:t>
            </a:r>
            <a:r>
              <a:rPr sz="1078" dirty="0" err="1">
                <a:solidFill>
                  <a:srgbClr val="000000"/>
                </a:solidFill>
                <a:latin typeface="Segoe UI"/>
              </a:rPr>
              <a:t>Constants.ProductCatalogAPI.SCOPES</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client.DefaultRequestHeaders.Authorization</a:t>
            </a:r>
            <a:r>
              <a:rPr sz="1078" dirty="0">
                <a:solidFill>
                  <a:srgbClr val="000000"/>
                </a:solidFill>
                <a:latin typeface="Segoe UI"/>
              </a:rPr>
              <a:t>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AuthenticationHeaderValue</a:t>
            </a:r>
            <a:r>
              <a:rPr sz="1078" dirty="0">
                <a:solidFill>
                  <a:srgbClr val="000000"/>
                </a:solidFill>
                <a:latin typeface="Segoe UI"/>
              </a:rPr>
              <a:t>(</a:t>
            </a:r>
            <a:r>
              <a:rPr sz="1078" dirty="0">
                <a:solidFill>
                  <a:srgbClr val="A31515"/>
                </a:solidFill>
                <a:latin typeface="Segoe UI"/>
              </a:rPr>
              <a:t>"Bearer"</a:t>
            </a:r>
            <a:r>
              <a:rPr sz="1078" dirty="0">
                <a:solidFill>
                  <a:srgbClr val="000000"/>
                </a:solidFill>
                <a:latin typeface="Segoe UI"/>
              </a:rPr>
              <a:t>, </a:t>
            </a:r>
            <a:r>
              <a:rPr sz="1078" dirty="0" err="1">
                <a:solidFill>
                  <a:srgbClr val="000000"/>
                </a:solidFill>
                <a:latin typeface="Segoe UI"/>
              </a:rPr>
              <a:t>accessToken</a:t>
            </a:r>
            <a:r>
              <a:rPr sz="1078" dirty="0">
                <a:solidFill>
                  <a:srgbClr val="000000"/>
                </a:solidFill>
                <a:latin typeface="Segoe UI"/>
              </a:rPr>
              <a:t>);</a:t>
            </a:r>
            <a:br>
              <a:rPr sz="1078" dirty="0">
                <a:solidFill>
                  <a:srgbClr val="000000"/>
                </a:solidFill>
                <a:latin typeface="Segoe UI"/>
              </a:rPr>
            </a:b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json = </a:t>
            </a:r>
            <a:r>
              <a:rPr sz="1078" dirty="0">
                <a:solidFill>
                  <a:srgbClr val="0000FF"/>
                </a:solidFill>
                <a:latin typeface="Segoe UI"/>
              </a:rPr>
              <a:t>await</a:t>
            </a:r>
            <a:r>
              <a:rPr sz="1078" dirty="0">
                <a:solidFill>
                  <a:srgbClr val="000000"/>
                </a:solidFill>
                <a:latin typeface="Segoe UI"/>
              </a:rPr>
              <a:t> </a:t>
            </a:r>
            <a:r>
              <a:rPr sz="1078" dirty="0" err="1">
                <a:solidFill>
                  <a:srgbClr val="000000"/>
                </a:solidFill>
                <a:latin typeface="Segoe UI"/>
              </a:rPr>
              <a:t>client.GetStringAsync</a:t>
            </a:r>
            <a:r>
              <a:rPr sz="1078" dirty="0">
                <a:solidFill>
                  <a:srgbClr val="000000"/>
                </a:solidFill>
                <a:latin typeface="Segoe UI"/>
              </a:rPr>
              <a:t>(</a:t>
            </a:r>
            <a:r>
              <a:rPr sz="1078" dirty="0" err="1">
                <a:solidFill>
                  <a:srgbClr val="000000"/>
                </a:solidFill>
                <a:latin typeface="Segoe UI"/>
              </a:rPr>
              <a:t>url</a:t>
            </a:r>
            <a:r>
              <a:rPr sz="1078" dirty="0">
                <a:solidFill>
                  <a:srgbClr val="000000"/>
                </a:solidFill>
                <a:latin typeface="Segoe UI"/>
              </a:rPr>
              <a:t>);</a:t>
            </a:r>
            <a:br>
              <a:rPr sz="1078" dirty="0">
                <a:solidFill>
                  <a:srgbClr val="000000"/>
                </a:solidFill>
                <a:latin typeface="Segoe UI"/>
              </a:rPr>
            </a:b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a:t>
            </a:r>
            <a:r>
              <a:rPr sz="1078" dirty="0" err="1">
                <a:solidFill>
                  <a:srgbClr val="000000"/>
                </a:solidFill>
                <a:latin typeface="Segoe UI"/>
              </a:rPr>
              <a:t>serializerOptions</a:t>
            </a:r>
            <a:r>
              <a:rPr sz="1078" dirty="0">
                <a:solidFill>
                  <a:srgbClr val="000000"/>
                </a:solidFill>
                <a:latin typeface="Segoe UI"/>
              </a:rPr>
              <a:t>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JsonSerializerOptions</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PropertyNamingPolicy</a:t>
            </a:r>
            <a:r>
              <a:rPr sz="1078" dirty="0">
                <a:solidFill>
                  <a:srgbClr val="000000"/>
                </a:solidFill>
                <a:latin typeface="Segoe UI"/>
              </a:rPr>
              <a:t> = </a:t>
            </a:r>
            <a:r>
              <a:rPr sz="1078" dirty="0" err="1">
                <a:solidFill>
                  <a:srgbClr val="000000"/>
                </a:solidFill>
                <a:latin typeface="Segoe UI"/>
              </a:rPr>
              <a:t>JsonNamingPolicy.CamelCase</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categories = </a:t>
            </a:r>
            <a:r>
              <a:rPr sz="1078" dirty="0" err="1">
                <a:solidFill>
                  <a:srgbClr val="000000"/>
                </a:solidFill>
                <a:latin typeface="Segoe UI"/>
              </a:rPr>
              <a:t>JsonSerializer.Deserialize</a:t>
            </a:r>
            <a:r>
              <a:rPr sz="1078" dirty="0">
                <a:solidFill>
                  <a:srgbClr val="000000"/>
                </a:solidFill>
                <a:latin typeface="Segoe UI"/>
              </a:rPr>
              <a:t>(json, </a:t>
            </a:r>
            <a:r>
              <a:rPr sz="1078" dirty="0" err="1">
                <a:solidFill>
                  <a:srgbClr val="0000FF"/>
                </a:solidFill>
                <a:latin typeface="Segoe UI"/>
              </a:rPr>
              <a:t>typeof</a:t>
            </a:r>
            <a:r>
              <a:rPr sz="1078" dirty="0">
                <a:solidFill>
                  <a:srgbClr val="000000"/>
                </a:solidFill>
                <a:latin typeface="Segoe UI"/>
              </a:rPr>
              <a:t>(List&lt;Category&gt;), </a:t>
            </a:r>
            <a:r>
              <a:rPr sz="1078" dirty="0" err="1">
                <a:solidFill>
                  <a:srgbClr val="000000"/>
                </a:solidFill>
                <a:latin typeface="Segoe UI"/>
              </a:rPr>
              <a:t>serializerOptions</a:t>
            </a:r>
            <a:r>
              <a:rPr sz="1078" dirty="0">
                <a:solidFill>
                  <a:srgbClr val="000000"/>
                </a:solidFill>
                <a:latin typeface="Segoe UI"/>
              </a:rPr>
              <a:t>) </a:t>
            </a:r>
            <a:r>
              <a:rPr sz="1078" dirty="0">
                <a:solidFill>
                  <a:srgbClr val="0000FF"/>
                </a:solidFill>
                <a:latin typeface="Segoe UI"/>
              </a:rPr>
              <a:t>as</a:t>
            </a:r>
            <a:r>
              <a:rPr sz="1078" dirty="0">
                <a:solidFill>
                  <a:srgbClr val="000000"/>
                </a:solidFill>
                <a:latin typeface="Segoe UI"/>
              </a:rPr>
              <a:t> List&lt;Category&gt;;</a:t>
            </a:r>
            <a:br>
              <a:rPr sz="1078" dirty="0">
                <a:solidFill>
                  <a:srgbClr val="000000"/>
                </a:solidFill>
                <a:latin typeface="Segoe UI"/>
              </a:rPr>
            </a:br>
            <a:r>
              <a:rPr sz="1078" dirty="0">
                <a:solidFill>
                  <a:srgbClr val="000000"/>
                </a:solidFill>
                <a:latin typeface="Segoe UI"/>
              </a:rPr>
              <a:t>  </a:t>
            </a:r>
            <a:r>
              <a:rPr sz="1078" dirty="0">
                <a:solidFill>
                  <a:srgbClr val="0000FF"/>
                </a:solidFill>
                <a:latin typeface="Segoe UI"/>
              </a:rPr>
              <a:t>return</a:t>
            </a:r>
            <a:r>
              <a:rPr sz="1078" dirty="0">
                <a:solidFill>
                  <a:srgbClr val="000000"/>
                </a:solidFill>
                <a:latin typeface="Segoe UI"/>
              </a:rPr>
              <a:t> View(categories);</a:t>
            </a:r>
            <a:br>
              <a:rPr sz="1078" dirty="0">
                <a:solidFill>
                  <a:srgbClr val="000000"/>
                </a:solidFill>
                <a:latin typeface="Segoe UI"/>
              </a:rPr>
            </a:br>
            <a:r>
              <a:rPr sz="1078" dirty="0">
                <a:solidFill>
                  <a:srgbClr val="000000"/>
                </a:solidFill>
                <a:latin typeface="Segoe UI"/>
              </a:rPr>
              <a:t>}</a:t>
            </a:r>
          </a:p>
        </p:txBody>
      </p:sp>
      <p:sp>
        <p:nvSpPr>
          <p:cNvPr id="11" name="New shape">
            <a:extLst>
              <a:ext uri="{FF2B5EF4-FFF2-40B4-BE49-F238E27FC236}">
                <a16:creationId xmlns:a16="http://schemas.microsoft.com/office/drawing/2014/main" id="{4F2D6F48-2144-4511-9DFA-85DFE616340B}"/>
              </a:ext>
            </a:extLst>
          </p:cNvPr>
          <p:cNvSpPr/>
          <p:nvPr/>
        </p:nvSpPr>
        <p:spPr>
          <a:xfrm>
            <a:off x="6091399" y="1227221"/>
            <a:ext cx="5955677" cy="367477"/>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从守护进程应用调用受保护的 </a:t>
            </a:r>
            <a:r>
              <a:rPr lang="en-US" altLang="zh-CN" b="1" spc="0" dirty="0">
                <a:latin typeface="Segoe UI Semibold" panose="020B0702040204020203" pitchFamily="34" charset="0"/>
                <a:ea typeface="Microsoft YaHei" panose="020B0503020204020204" pitchFamily="34" charset="-122"/>
              </a:rPr>
              <a:t>API</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0772651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7522" y="129661"/>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使用守护进程应用访问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身份保护的 </a:t>
            </a:r>
            <a:r>
              <a:rPr lang="en-US" altLang="zh-CN" b="1" dirty="0">
                <a:latin typeface="Segoe UI Semibold" panose="020B0702040204020203" pitchFamily="34" charset="0"/>
                <a:ea typeface="Microsoft YaHei" panose="020B0503020204020204" pitchFamily="34" charset="-122"/>
              </a:rPr>
              <a:t>Web API</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7522" y="820626"/>
            <a:ext cx="10732520" cy="445378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353" b="1" dirty="0">
                <a:solidFill>
                  <a:schemeClr val="accent1"/>
                </a:solidFill>
                <a:latin typeface="Segoe UI Semibold" panose="020B0702040204020203" pitchFamily="34" charset="0"/>
                <a:ea typeface="Microsoft YaHei" panose="020B0503020204020204" pitchFamily="34" charset="-122"/>
              </a:rPr>
              <a:t>在没有用户互动的情况下运行的应用称为服务或守护进程应用。</a:t>
            </a:r>
          </a:p>
          <a:p>
            <a:endParaRPr lang="zh-CN" altLang="en-US" sz="2353" dirty="0">
              <a:latin typeface="Segoe UI" panose="020B0502040204020203" pitchFamily="34" charset="0"/>
              <a:ea typeface="Microsoft YaHei" panose="020B0503020204020204" pitchFamily="34" charset="-122"/>
            </a:endParaRPr>
          </a:p>
          <a:p>
            <a:r>
              <a:rPr lang="zh-CN" altLang="en-US" sz="1961" dirty="0">
                <a:latin typeface="Segoe UI" panose="020B0502040204020203" pitchFamily="34" charset="0"/>
                <a:ea typeface="Microsoft YaHei" panose="020B0503020204020204" pitchFamily="34" charset="-122"/>
              </a:rPr>
              <a:t>在获得访问令牌之前要求管理员对配置的权限给予同意</a:t>
            </a:r>
          </a:p>
          <a:p>
            <a:endParaRPr lang="zh-CN" altLang="en-US" sz="1961" dirty="0">
              <a:latin typeface="Segoe UI" panose="020B0502040204020203" pitchFamily="34" charset="0"/>
              <a:ea typeface="Microsoft YaHei" panose="020B0503020204020204" pitchFamily="34" charset="-122"/>
            </a:endParaRPr>
          </a:p>
          <a:p>
            <a:r>
              <a:rPr lang="zh-CN" altLang="en-US" sz="1961" dirty="0">
                <a:latin typeface="Segoe UI" panose="020B0502040204020203" pitchFamily="34" charset="0"/>
                <a:ea typeface="Microsoft YaHei" panose="020B0503020204020204" pitchFamily="34" charset="-122"/>
              </a:rPr>
              <a:t>实施 </a:t>
            </a:r>
            <a:r>
              <a:rPr lang="en-US" altLang="zh-CN" sz="1961" dirty="0">
                <a:latin typeface="Segoe UI" panose="020B0502040204020203" pitchFamily="34" charset="0"/>
                <a:ea typeface="Microsoft YaHei" panose="020B0503020204020204" pitchFamily="34" charset="-122"/>
              </a:rPr>
              <a:t>OAuth 2.0 </a:t>
            </a:r>
            <a:r>
              <a:rPr lang="zh-CN" altLang="en-US" sz="1961" b="1" dirty="0">
                <a:latin typeface="Segoe UI" panose="020B0502040204020203" pitchFamily="34" charset="0"/>
                <a:ea typeface="Microsoft YaHei" panose="020B0503020204020204" pitchFamily="34" charset="-122"/>
              </a:rPr>
              <a:t>客户端凭据</a:t>
            </a:r>
            <a:r>
              <a:rPr lang="zh-CN" altLang="en-US" sz="1961" dirty="0">
                <a:latin typeface="Segoe UI" panose="020B0502040204020203" pitchFamily="34" charset="0"/>
                <a:ea typeface="Microsoft YaHei" panose="020B0503020204020204" pitchFamily="34" charset="-122"/>
              </a:rPr>
              <a:t>流</a:t>
            </a:r>
          </a:p>
          <a:p>
            <a:endParaRPr lang="zh-CN" altLang="en-US" sz="1961" dirty="0">
              <a:latin typeface="Segoe UI" panose="020B0502040204020203" pitchFamily="34" charset="0"/>
              <a:ea typeface="Microsoft YaHei" panose="020B0503020204020204" pitchFamily="34" charset="-122"/>
            </a:endParaRPr>
          </a:p>
          <a:p>
            <a:r>
              <a:rPr lang="zh-CN" altLang="en-US" sz="1961" dirty="0">
                <a:latin typeface="Segoe UI" panose="020B0502040204020203" pitchFamily="34" charset="0"/>
                <a:ea typeface="Microsoft YaHei" panose="020B0503020204020204" pitchFamily="34" charset="-122"/>
              </a:rPr>
              <a:t>守护进程应用示例：</a:t>
            </a:r>
          </a:p>
          <a:p>
            <a:pPr marL="717382" indent="-448193">
              <a:spcAft>
                <a:spcPct val="20000"/>
              </a:spcAft>
              <a:buFont typeface="Arial" panose="020B0604020202020204" pitchFamily="34" charset="0"/>
              <a:buChar char="•"/>
            </a:pPr>
            <a:r>
              <a:rPr lang="zh-CN" altLang="en-US" sz="1765" dirty="0">
                <a:solidFill>
                  <a:srgbClr val="000000"/>
                </a:solidFill>
                <a:latin typeface="Segoe UI" panose="020B0502040204020203" pitchFamily="34" charset="0"/>
                <a:ea typeface="Microsoft YaHei" panose="020B0503020204020204" pitchFamily="34" charset="-122"/>
              </a:rPr>
              <a:t>用于提供或管理用户或在目录中进行批处理的 </a:t>
            </a:r>
            <a:r>
              <a:rPr lang="en-US" altLang="zh-CN" sz="1765" dirty="0">
                <a:solidFill>
                  <a:srgbClr val="000000"/>
                </a:solidFill>
                <a:latin typeface="Segoe UI" panose="020B0502040204020203" pitchFamily="34" charset="0"/>
                <a:ea typeface="Microsoft YaHei" panose="020B0503020204020204" pitchFamily="34" charset="-122"/>
              </a:rPr>
              <a:t>Web </a:t>
            </a:r>
            <a:r>
              <a:rPr lang="zh-CN" altLang="en-US" sz="1765" dirty="0">
                <a:solidFill>
                  <a:srgbClr val="000000"/>
                </a:solidFill>
                <a:latin typeface="Segoe UI" panose="020B0502040204020203" pitchFamily="34" charset="0"/>
                <a:ea typeface="Microsoft YaHei" panose="020B0503020204020204" pitchFamily="34" charset="-122"/>
              </a:rPr>
              <a:t>应用</a:t>
            </a:r>
          </a:p>
          <a:p>
            <a:pPr marL="717382" indent="-448193">
              <a:spcAft>
                <a:spcPct val="20000"/>
              </a:spcAft>
              <a:buFont typeface="Arial" panose="020B0604020202020204" pitchFamily="34" charset="0"/>
              <a:buChar char="•"/>
            </a:pPr>
            <a:r>
              <a:rPr lang="zh-CN" altLang="en-US" sz="1765" dirty="0">
                <a:solidFill>
                  <a:srgbClr val="000000"/>
                </a:solidFill>
                <a:latin typeface="Segoe UI" panose="020B0502040204020203" pitchFamily="34" charset="0"/>
                <a:ea typeface="Microsoft YaHei" panose="020B0503020204020204" pitchFamily="34" charset="-122"/>
              </a:rPr>
              <a:t>执行批处理工作的桌面应用（如 </a:t>
            </a:r>
            <a:r>
              <a:rPr lang="en-US" altLang="zh-CN" sz="1765" dirty="0">
                <a:solidFill>
                  <a:srgbClr val="000000"/>
                </a:solidFill>
                <a:latin typeface="Segoe UI" panose="020B0502040204020203" pitchFamily="34" charset="0"/>
                <a:ea typeface="Microsoft YaHei" panose="020B0503020204020204" pitchFamily="34" charset="-122"/>
              </a:rPr>
              <a:t>Windows </a:t>
            </a:r>
            <a:r>
              <a:rPr lang="zh-CN" altLang="en-US" sz="1765" dirty="0">
                <a:solidFill>
                  <a:srgbClr val="000000"/>
                </a:solidFill>
                <a:latin typeface="Segoe UI" panose="020B0502040204020203" pitchFamily="34" charset="0"/>
                <a:ea typeface="Microsoft YaHei" panose="020B0503020204020204" pitchFamily="34" charset="-122"/>
              </a:rPr>
              <a:t>的 </a:t>
            </a:r>
            <a:r>
              <a:rPr lang="en-US" altLang="zh-CN" sz="1765" dirty="0">
                <a:solidFill>
                  <a:srgbClr val="000000"/>
                </a:solidFill>
                <a:latin typeface="Segoe UI" panose="020B0502040204020203" pitchFamily="34" charset="0"/>
                <a:ea typeface="Microsoft YaHei" panose="020B0503020204020204" pitchFamily="34" charset="-122"/>
              </a:rPr>
              <a:t>Windows </a:t>
            </a:r>
            <a:r>
              <a:rPr lang="zh-CN" altLang="en-US" sz="1765" dirty="0">
                <a:solidFill>
                  <a:srgbClr val="000000"/>
                </a:solidFill>
                <a:latin typeface="Segoe UI" panose="020B0502040204020203" pitchFamily="34" charset="0"/>
                <a:ea typeface="Microsoft YaHei" panose="020B0503020204020204" pitchFamily="34" charset="-122"/>
              </a:rPr>
              <a:t>服务或 </a:t>
            </a:r>
            <a:r>
              <a:rPr lang="en-US" altLang="zh-CN" sz="1765" dirty="0">
                <a:solidFill>
                  <a:srgbClr val="000000"/>
                </a:solidFill>
                <a:latin typeface="Segoe UI" panose="020B0502040204020203" pitchFamily="34" charset="0"/>
                <a:ea typeface="Microsoft YaHei" panose="020B0503020204020204" pitchFamily="34" charset="-122"/>
              </a:rPr>
              <a:t>Linux </a:t>
            </a:r>
            <a:r>
              <a:rPr lang="zh-CN" altLang="en-US" sz="1765" dirty="0">
                <a:solidFill>
                  <a:srgbClr val="000000"/>
                </a:solidFill>
                <a:latin typeface="Segoe UI" panose="020B0502040204020203" pitchFamily="34" charset="0"/>
                <a:ea typeface="Microsoft YaHei" panose="020B0503020204020204" pitchFamily="34" charset="-122"/>
              </a:rPr>
              <a:t>的守护进程），或在后台运行的操作系统服务</a:t>
            </a:r>
          </a:p>
          <a:p>
            <a:pPr marL="717382" indent="-448193">
              <a:spcAft>
                <a:spcPct val="20000"/>
              </a:spcAft>
              <a:buFont typeface="Arial" panose="020B0604020202020204" pitchFamily="34" charset="0"/>
              <a:buChar char="•"/>
            </a:pPr>
            <a:r>
              <a:rPr lang="zh-CN" altLang="en-US" sz="1765" dirty="0">
                <a:solidFill>
                  <a:srgbClr val="000000"/>
                </a:solidFill>
                <a:latin typeface="Segoe UI" panose="020B0502040204020203" pitchFamily="34" charset="0"/>
                <a:ea typeface="Microsoft YaHei" panose="020B0503020204020204" pitchFamily="34" charset="-122"/>
              </a:rPr>
              <a:t>需要操作目录的 </a:t>
            </a:r>
            <a:r>
              <a:rPr lang="en-US" altLang="zh-CN" sz="1765" dirty="0">
                <a:solidFill>
                  <a:srgbClr val="000000"/>
                </a:solidFill>
                <a:latin typeface="Segoe UI" panose="020B0502040204020203" pitchFamily="34" charset="0"/>
                <a:ea typeface="Microsoft YaHei" panose="020B0503020204020204" pitchFamily="34" charset="-122"/>
              </a:rPr>
              <a:t>Web API</a:t>
            </a:r>
            <a:r>
              <a:rPr lang="zh-CN" altLang="en-US" sz="1765" dirty="0">
                <a:solidFill>
                  <a:srgbClr val="000000"/>
                </a:solidFill>
                <a:latin typeface="Segoe UI" panose="020B0502040204020203" pitchFamily="34" charset="0"/>
                <a:ea typeface="Microsoft YaHei" panose="020B0503020204020204" pitchFamily="34" charset="-122"/>
              </a:rPr>
              <a:t>，而不是特定的用户</a:t>
            </a:r>
          </a:p>
          <a:p>
            <a:endParaRPr lang="zh-CN" altLang="en-US" sz="2353" dirty="0">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创建能够调用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身份保护的 </a:t>
            </a:r>
            <a:r>
              <a:rPr lang="en-US" altLang="zh-CN" b="1" dirty="0">
                <a:latin typeface="Segoe UI Semibold" panose="020B0702040204020203" pitchFamily="34" charset="0"/>
                <a:ea typeface="Microsoft YaHei" panose="020B0503020204020204" pitchFamily="34" charset="-122"/>
              </a:rPr>
              <a:t>Web API </a:t>
            </a:r>
            <a:r>
              <a:rPr lang="zh-CN" altLang="en-US" b="1" dirty="0">
                <a:latin typeface="Segoe UI Semibold" panose="020B0702040204020203" pitchFamily="34" charset="0"/>
                <a:ea typeface="Microsoft YaHei" panose="020B0503020204020204" pitchFamily="34" charset="-122"/>
              </a:rPr>
              <a:t>的守护进程应用</a:t>
            </a:r>
          </a:p>
        </p:txBody>
      </p:sp>
      <p:sp>
        <p:nvSpPr>
          <p:cNvPr id="3" name="Subtitle"/>
          <p:cNvSpPr>
            <a:spLocks noGrp="1"/>
          </p:cNvSpPr>
          <p:nvPr>
            <p:ph sz="quarter" idx="10"/>
          </p:nvPr>
        </p:nvSpPr>
        <p:spPr>
          <a:xfrm>
            <a:off x="586001" y="1454682"/>
            <a:ext cx="10903891"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注册一个新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应用，并为该应用配置一个应用密钥。</a:t>
            </a:r>
            <a:endParaRPr lang="zh-CN" altLang="en-US" dirty="0">
              <a:latin typeface="Segoe UI" panose="020B0502040204020203" pitchFamily="34" charset="0"/>
              <a:ea typeface="Microsoft YaHei" panose="020B0503020204020204" pitchFamily="34" charset="-122"/>
            </a:endParaRPr>
          </a:p>
        </p:txBody>
      </p:sp>
      <p:pic>
        <p:nvPicPr>
          <p:cNvPr id="4" name="New picture" descr="Azure AD 管理中心内的证书和密钥页面截图"/>
          <p:cNvPicPr/>
          <p:nvPr/>
        </p:nvPicPr>
        <p:blipFill>
          <a:blip r:embed="rId4"/>
          <a:stretch>
            <a:fillRect/>
          </a:stretch>
        </p:blipFill>
        <p:spPr>
          <a:xfrm>
            <a:off x="6376379" y="2145167"/>
            <a:ext cx="5180865" cy="2868904"/>
          </a:xfrm>
          <a:prstGeom prst="rect">
            <a:avLst/>
          </a:prstGeom>
        </p:spPr>
      </p:pic>
      <p:pic>
        <p:nvPicPr>
          <p:cNvPr id="5" name="New picture" descr="App 注册页面的屏幕截图"/>
          <p:cNvPicPr/>
          <p:nvPr/>
        </p:nvPicPr>
        <p:blipFill>
          <a:blip r:embed="rId5"/>
          <a:stretch>
            <a:fillRect/>
          </a:stretch>
        </p:blipFill>
        <p:spPr>
          <a:xfrm>
            <a:off x="586000" y="2048025"/>
            <a:ext cx="5180865" cy="306318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6" y="2584156"/>
            <a:ext cx="2545543" cy="1689693"/>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身份保护自定义 </a:t>
            </a:r>
            <a:r>
              <a:rPr lang="en-US" altLang="zh-CN" b="1" dirty="0">
                <a:latin typeface="Segoe UI Semibold" panose="020B0702040204020203" pitchFamily="34" charset="0"/>
                <a:ea typeface="Microsoft YaHei" panose="020B0503020204020204" pitchFamily="34" charset="-122"/>
              </a:rPr>
              <a:t>API</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4" y="2584166"/>
            <a:ext cx="7482095"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概述 </a:t>
            </a:r>
            <a:r>
              <a:rPr lang="en-US" altLang="zh-CN" sz="2745" dirty="0">
                <a:solidFill>
                  <a:srgbClr val="1A1A1A"/>
                </a:solidFill>
                <a:latin typeface="Segoe UI" panose="020B0502040204020203" pitchFamily="34" charset="0"/>
                <a:ea typeface="Microsoft YaHei" panose="020B0503020204020204" pitchFamily="34" charset="-122"/>
              </a:rPr>
              <a:t>– </a:t>
            </a:r>
            <a:r>
              <a:rPr lang="zh-CN" altLang="en-US" sz="2745" dirty="0">
                <a:solidFill>
                  <a:srgbClr val="1A1A1A"/>
                </a:solidFill>
                <a:latin typeface="Segoe UI" panose="020B0502040204020203" pitchFamily="34" charset="0"/>
                <a:ea typeface="Microsoft YaHei" panose="020B0503020204020204" pitchFamily="34" charset="-122"/>
              </a:rPr>
              <a:t>使用 </a:t>
            </a:r>
            <a:r>
              <a:rPr lang="en-US" altLang="zh-CN" sz="2745" dirty="0">
                <a:solidFill>
                  <a:srgbClr val="1A1A1A"/>
                </a:solidFill>
                <a:latin typeface="Segoe UI" panose="020B0502040204020203" pitchFamily="34" charset="0"/>
                <a:ea typeface="Microsoft YaHei" panose="020B0503020204020204" pitchFamily="34" charset="-122"/>
              </a:rPr>
              <a:t>Microsoft </a:t>
            </a:r>
            <a:r>
              <a:rPr lang="zh-CN" altLang="en-US" sz="2745" dirty="0">
                <a:solidFill>
                  <a:srgbClr val="1A1A1A"/>
                </a:solidFill>
                <a:latin typeface="Segoe UI" panose="020B0502040204020203" pitchFamily="34" charset="0"/>
                <a:ea typeface="Microsoft YaHei" panose="020B0503020204020204" pitchFamily="34" charset="-122"/>
              </a:rPr>
              <a:t>身份保护自定义 </a:t>
            </a:r>
            <a:r>
              <a:rPr lang="en-US" altLang="zh-CN" sz="2745" dirty="0">
                <a:solidFill>
                  <a:srgbClr val="1A1A1A"/>
                </a:solidFill>
                <a:latin typeface="Segoe UI" panose="020B0502040204020203" pitchFamily="34" charset="0"/>
                <a:ea typeface="Microsoft YaHei" panose="020B0503020204020204" pitchFamily="34" charset="-122"/>
              </a:rPr>
              <a:t>API</a:t>
            </a:r>
            <a:endParaRPr lang="zh-CN" altLang="en-US" sz="2745"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从 </a:t>
            </a:r>
            <a:r>
              <a:rPr lang="en-US" altLang="zh-CN" sz="2745" dirty="0">
                <a:solidFill>
                  <a:srgbClr val="1A1A1A"/>
                </a:solidFill>
                <a:latin typeface="Segoe UI" panose="020B0502040204020203" pitchFamily="34" charset="0"/>
                <a:ea typeface="Microsoft YaHei" panose="020B0503020204020204" pitchFamily="34" charset="-122"/>
              </a:rPr>
              <a:t>Web </a:t>
            </a:r>
            <a:r>
              <a:rPr lang="zh-CN" altLang="en-US" sz="2745" dirty="0">
                <a:solidFill>
                  <a:srgbClr val="1A1A1A"/>
                </a:solidFill>
                <a:latin typeface="Segoe UI" panose="020B0502040204020203" pitchFamily="34" charset="0"/>
                <a:ea typeface="Microsoft YaHei" panose="020B0503020204020204" pitchFamily="34" charset="-122"/>
              </a:rPr>
              <a:t>应用调用受保护的 </a:t>
            </a:r>
            <a:r>
              <a:rPr lang="en-US" altLang="zh-CN" sz="2745" dirty="0">
                <a:solidFill>
                  <a:srgbClr val="1A1A1A"/>
                </a:solidFill>
                <a:latin typeface="Segoe UI" panose="020B0502040204020203" pitchFamily="34" charset="0"/>
                <a:ea typeface="Microsoft YaHei" panose="020B0503020204020204" pitchFamily="34" charset="-122"/>
              </a:rPr>
              <a:t>API</a:t>
            </a:r>
            <a:endParaRPr lang="zh-CN" altLang="en-US" sz="2745"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从守护进程应用调用受保护的 </a:t>
            </a:r>
            <a:r>
              <a:rPr lang="en-US" altLang="zh-CN" sz="2745" dirty="0">
                <a:solidFill>
                  <a:srgbClr val="1A1A1A"/>
                </a:solidFill>
                <a:latin typeface="Segoe UI" panose="020B0502040204020203" pitchFamily="34" charset="0"/>
                <a:ea typeface="Microsoft YaHei" panose="020B0503020204020204" pitchFamily="34" charset="-122"/>
              </a:rPr>
              <a:t>API</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212741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7522" y="206186"/>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客户端凭据授予流程</a:t>
            </a:r>
          </a:p>
        </p:txBody>
      </p:sp>
      <p:sp>
        <p:nvSpPr>
          <p:cNvPr id="3" name="Subtitle"/>
          <p:cNvSpPr>
            <a:spLocks noGrp="1"/>
          </p:cNvSpPr>
          <p:nvPr>
            <p:ph sz="quarter" idx="10"/>
          </p:nvPr>
        </p:nvSpPr>
        <p:spPr>
          <a:xfrm>
            <a:off x="587204" y="845055"/>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守护进程应用实现 </a:t>
            </a:r>
            <a:r>
              <a:rPr lang="en-US" altLang="zh-CN">
                <a:latin typeface="Segoe UI" panose="020B0502040204020203" pitchFamily="34" charset="0"/>
                <a:ea typeface="Microsoft YaHei" panose="020B0503020204020204" pitchFamily="34" charset="-122"/>
              </a:rPr>
              <a:t>OAuth 2.0</a:t>
            </a:r>
            <a:r>
              <a:rPr lang="zh-CN" altLang="en-US">
                <a:latin typeface="Segoe UI" panose="020B0502040204020203" pitchFamily="34" charset="0"/>
                <a:ea typeface="Microsoft YaHei" panose="020B0503020204020204" pitchFamily="34" charset="-122"/>
              </a:rPr>
              <a:t>客户端凭证授予流程，以便从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身份获得访问令牌。</a:t>
            </a:r>
            <a:endParaRPr lang="zh-CN" altLang="en-US" dirty="0">
              <a:latin typeface="Segoe UI" panose="020B0502040204020203" pitchFamily="34" charset="0"/>
              <a:ea typeface="Microsoft YaHei" panose="020B0503020204020204" pitchFamily="34" charset="-122"/>
            </a:endParaRPr>
          </a:p>
        </p:txBody>
      </p:sp>
      <p:pic>
        <p:nvPicPr>
          <p:cNvPr id="4" name="New picture" descr="OAuth 2.0 客户端凭据授予流程图"/>
          <p:cNvPicPr/>
          <p:nvPr/>
        </p:nvPicPr>
        <p:blipFill>
          <a:blip r:embed="rId4"/>
          <a:stretch>
            <a:fillRect/>
          </a:stretch>
        </p:blipFill>
        <p:spPr>
          <a:xfrm>
            <a:off x="2695591" y="1620718"/>
            <a:ext cx="6800501" cy="4111930"/>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配置守护进程应用以调用受保护的 </a:t>
            </a:r>
            <a:r>
              <a:rPr lang="en-US" altLang="zh-CN" b="1" dirty="0">
                <a:latin typeface="Segoe UI Semibold" panose="020B0702040204020203" pitchFamily="34" charset="0"/>
                <a:ea typeface="Microsoft YaHei" panose="020B0503020204020204" pitchFamily="34" charset="-122"/>
              </a:rPr>
              <a:t>API</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4982" y="143538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下一步是创建将获得访问令牌的守护进程应用，然后访问受保护的 </a:t>
            </a:r>
            <a:r>
              <a:rPr lang="en-US" altLang="zh-CN">
                <a:latin typeface="Segoe UI" panose="020B0502040204020203" pitchFamily="34" charset="0"/>
                <a:ea typeface="Microsoft YaHei" panose="020B0503020204020204" pitchFamily="34" charset="-122"/>
              </a:rPr>
              <a:t>Web API</a:t>
            </a:r>
            <a:r>
              <a:rPr lang="zh-CN" altLang="en-US">
                <a:latin typeface="Segoe UI" panose="020B0502040204020203" pitchFamily="34" charset="0"/>
                <a:ea typeface="Microsoft YaHei" panose="020B0503020204020204" pitchFamily="34" charset="-122"/>
              </a:rPr>
              <a:t>。</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4982" y="2473232"/>
            <a:ext cx="10971244" cy="187933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dotnet new console</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dotnet add package Microsoft.Identity.Client</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dotnet add package Microsoft.Extensions.Configuration</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dotnet add package Microsoft.Extensions.Configuration.Binder</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84982" y="2102981"/>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zh-CN" altLang="en-US">
                <a:solidFill>
                  <a:srgbClr val="000000"/>
                </a:solidFill>
                <a:latin typeface="Segoe UI" panose="020B0502040204020203" pitchFamily="34" charset="0"/>
                <a:ea typeface="Microsoft YaHei" panose="020B0503020204020204" pitchFamily="34" charset="-122"/>
              </a:rPr>
              <a:t>控制台</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10378" y="206186"/>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更新应用以支持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a:t>
            </a:r>
          </a:p>
        </p:txBody>
      </p:sp>
      <p:sp>
        <p:nvSpPr>
          <p:cNvPr id="3" name="Subtitle"/>
          <p:cNvSpPr>
            <a:spLocks noGrp="1"/>
          </p:cNvSpPr>
          <p:nvPr>
            <p:ph sz="quarter" idx="10"/>
          </p:nvPr>
        </p:nvSpPr>
        <p:spPr>
          <a:xfrm>
            <a:off x="610378" y="844820"/>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更新项目以便其使用 </a:t>
            </a:r>
            <a:r>
              <a:rPr lang="en-US" altLang="zh-CN" dirty="0">
                <a:latin typeface="Segoe UI" panose="020B0502040204020203" pitchFamily="34" charset="0"/>
                <a:ea typeface="Microsoft YaHei" panose="020B0503020204020204" pitchFamily="34" charset="-122"/>
              </a:rPr>
              <a:t>Microsoft </a:t>
            </a:r>
            <a:r>
              <a:rPr lang="zh-CN" altLang="en-US" dirty="0">
                <a:latin typeface="Segoe UI" panose="020B0502040204020203" pitchFamily="34" charset="0"/>
                <a:ea typeface="Microsoft YaHei" panose="020B0503020204020204" pitchFamily="34" charset="-122"/>
              </a:rPr>
              <a:t>身份进行身份验证并获取访问令牌，并添加代码以调用 </a:t>
            </a:r>
            <a:r>
              <a:rPr lang="en-US" altLang="zh-CN" dirty="0">
                <a:latin typeface="Segoe UI" panose="020B0502040204020203" pitchFamily="34" charset="0"/>
                <a:ea typeface="Microsoft YaHei" panose="020B0503020204020204" pitchFamily="34" charset="-122"/>
              </a:rPr>
              <a:t>Web API</a:t>
            </a:r>
            <a:r>
              <a:rPr lang="zh-CN" altLang="en-US" dirty="0">
                <a:latin typeface="Segoe UI" panose="020B0502040204020203" pitchFamily="34" charset="0"/>
                <a:ea typeface="Microsoft YaHei" panose="020B0503020204020204" pitchFamily="34" charset="-122"/>
              </a:rPr>
              <a:t>。</a:t>
            </a:r>
          </a:p>
        </p:txBody>
      </p:sp>
      <p:sp>
        <p:nvSpPr>
          <p:cNvPr id="4" name="New shape">
            <a:extLst>
              <a:ext uri="{C183D7F6-B498-43B3-948B-1728B52AA6E4}">
                <adec:decorative xmlns:adec="http://schemas.microsoft.com/office/drawing/2017/decorative" val="1"/>
              </a:ext>
            </a:extLst>
          </p:cNvPr>
          <p:cNvSpPr/>
          <p:nvPr/>
        </p:nvSpPr>
        <p:spPr>
          <a:xfrm>
            <a:off x="173097" y="1875096"/>
            <a:ext cx="5180865" cy="387175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400">
                <a:solidFill>
                  <a:srgbClr val="000000"/>
                </a:solidFill>
                <a:latin typeface="Segoe UI" panose="020B0502040204020203" pitchFamily="34" charset="0"/>
                <a:ea typeface="Microsoft YaHei" panose="020B0503020204020204" pitchFamily="34" charset="-122"/>
              </a:rPr>
              <a:t>IConfidentialClientApplication</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app =</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ConfidentialClientApplicationBuilder.Create(</a:t>
            </a:r>
            <a:r>
              <a:rPr lang="en-US" altLang="zh-CN" sz="1400">
                <a:solidFill>
                  <a:srgbClr val="A31515"/>
                </a:solidFill>
                <a:latin typeface="Segoe UI" panose="020B0502040204020203" pitchFamily="34" charset="0"/>
                <a:ea typeface="Microsoft YaHei" panose="020B0503020204020204" pitchFamily="34" charset="-122"/>
              </a:rPr>
              <a:t>"{{CLIENT_ID}})</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.WithClientSecret(</a:t>
            </a:r>
            <a:r>
              <a:rPr lang="en-US" altLang="zh-CN" sz="1400">
                <a:solidFill>
                  <a:srgbClr val="A31515"/>
                </a:solidFill>
                <a:latin typeface="Segoe UI" panose="020B0502040204020203" pitchFamily="34" charset="0"/>
                <a:ea typeface="Microsoft YaHei" panose="020B0503020204020204" pitchFamily="34" charset="-122"/>
              </a:rPr>
              <a:t>"{{CLIENT_SECRET}}"</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.WithAuthority(</a:t>
            </a:r>
            <a:r>
              <a:rPr lang="en-US" altLang="zh-CN" sz="1400">
                <a:solidFill>
                  <a:srgbClr val="0000FF"/>
                </a:solidFill>
                <a:latin typeface="Segoe UI" panose="020B0502040204020203" pitchFamily="34" charset="0"/>
                <a:ea typeface="Microsoft YaHei" panose="020B0503020204020204" pitchFamily="34" charset="-122"/>
              </a:rPr>
              <a:t>new</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Uri(</a:t>
            </a:r>
            <a:r>
              <a:rPr lang="en-US" altLang="zh-CN" sz="1400">
                <a:solidFill>
                  <a:srgbClr val="A31515"/>
                </a:solidFill>
                <a:latin typeface="Segoe UI" panose="020B0502040204020203" pitchFamily="34" charset="0"/>
                <a:ea typeface="Microsoft YaHei" panose="020B0503020204020204" pitchFamily="34" charset="-122"/>
              </a:rPr>
              <a:t>"https://login.microsoftonline.com/{{TENANT_ID}}"</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.Build();</a:t>
            </a:r>
            <a:br>
              <a:rPr lang="zh-CN" altLang="en-US">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sz="1400">
                <a:solidFill>
                  <a:srgbClr val="2B91AF"/>
                </a:solidFill>
                <a:latin typeface="Segoe UI" panose="020B0502040204020203" pitchFamily="34" charset="0"/>
                <a:ea typeface="Microsoft YaHei" panose="020B0503020204020204" pitchFamily="34" charset="-122"/>
              </a:rPr>
              <a:t>string</a:t>
            </a:r>
            <a:r>
              <a:rPr lang="en-US" altLang="zh-CN" sz="1400">
                <a:solidFill>
                  <a:srgbClr val="000000"/>
                </a:solidFill>
                <a:latin typeface="Segoe UI" panose="020B0502040204020203" pitchFamily="34" charset="0"/>
                <a:ea typeface="Microsoft YaHei" panose="020B0503020204020204" pitchFamily="34" charset="-122"/>
              </a:rPr>
              <a:t>[] scopes = </a:t>
            </a:r>
            <a:r>
              <a:rPr lang="en-US" altLang="zh-CN" sz="1400">
                <a:solidFill>
                  <a:srgbClr val="0000FF"/>
                </a:solidFill>
                <a:latin typeface="Segoe UI" panose="020B0502040204020203" pitchFamily="34" charset="0"/>
                <a:ea typeface="Microsoft YaHei" panose="020B0503020204020204" pitchFamily="34" charset="-122"/>
              </a:rPr>
              <a:t>new</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2B91AF"/>
                </a:solidFill>
                <a:latin typeface="Segoe UI" panose="020B0502040204020203" pitchFamily="34" charset="0"/>
                <a:ea typeface="Microsoft YaHei" panose="020B0503020204020204" pitchFamily="34" charset="-122"/>
              </a:rPr>
              <a:t>string</a:t>
            </a:r>
            <a:r>
              <a:rPr lang="en-US" altLang="zh-CN" sz="1400">
                <a:solidFill>
                  <a:srgbClr val="000000"/>
                </a:solidFill>
                <a:latin typeface="Segoe UI" panose="020B0502040204020203" pitchFamily="34" charset="0"/>
                <a:ea typeface="Microsoft YaHei" panose="020B0503020204020204" pitchFamily="34" charset="-122"/>
              </a:rPr>
              <a:t>[] { </a:t>
            </a:r>
            <a:r>
              <a:rPr lang="en-US" altLang="zh-CN" sz="1400">
                <a:solidFill>
                  <a:srgbClr val="A31515"/>
                </a:solidFill>
                <a:latin typeface="Segoe UI" panose="020B0502040204020203" pitchFamily="34" charset="0"/>
                <a:ea typeface="Microsoft YaHei" panose="020B0503020204020204" pitchFamily="34" charset="-122"/>
              </a:rPr>
              <a:t>"api://{{CLIENT_ID}}/.default"</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sz="1400">
                <a:solidFill>
                  <a:srgbClr val="000000"/>
                </a:solidFill>
                <a:latin typeface="Segoe UI" panose="020B0502040204020203" pitchFamily="34" charset="0"/>
                <a:ea typeface="Microsoft YaHei" panose="020B0503020204020204" pitchFamily="34" charset="-122"/>
              </a:rPr>
              <a:t>AuthenticationResult result </a:t>
            </a:r>
            <a:r>
              <a:rPr lang="en-US" altLang="zh-CN" sz="1400">
                <a:solidFill>
                  <a:srgbClr val="0000FF"/>
                </a:solidFill>
                <a:latin typeface="Segoe UI" panose="020B0502040204020203" pitchFamily="34" charset="0"/>
                <a:ea typeface="Microsoft YaHei" panose="020B0503020204020204" pitchFamily="34" charset="-122"/>
              </a:rPr>
              <a:t>await</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app.AcquireTokenForClient(scopes).ExecuteAsync();</a:t>
            </a:r>
            <a:endParaRPr lang="zh-CN" altLang="en-US" sz="1400"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173097" y="1577319"/>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5646448" y="1515343"/>
            <a:ext cx="6372455" cy="486677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endParaRPr lang="en-US" altLang="zh-CN" sz="1176" dirty="0">
              <a:solidFill>
                <a:srgbClr val="2B91AF"/>
              </a:solidFill>
              <a:latin typeface="Segoe UI" panose="020B0502040204020203" pitchFamily="34" charset="0"/>
              <a:ea typeface="Microsoft YaHei" panose="020B0503020204020204" pitchFamily="34" charset="-122"/>
            </a:endParaRPr>
          </a:p>
          <a:p>
            <a:pPr defTabSz="914367"/>
            <a:r>
              <a:rPr lang="en-US" altLang="zh-CN" sz="1176" dirty="0">
                <a:solidFill>
                  <a:srgbClr val="2B91AF"/>
                </a:solidFill>
                <a:latin typeface="Segoe UI" panose="020B0502040204020203" pitchFamily="34" charset="0"/>
                <a:ea typeface="Microsoft YaHei" panose="020B0503020204020204" pitchFamily="34" charset="-122"/>
              </a:rPr>
              <a:t>var</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httpClient</a:t>
            </a:r>
            <a:r>
              <a:rPr lang="en-US" altLang="zh-CN" sz="1176" dirty="0">
                <a:solidFill>
                  <a:srgbClr val="000000"/>
                </a:solidFill>
                <a:latin typeface="Segoe UI" panose="020B0502040204020203" pitchFamily="34" charset="0"/>
                <a:ea typeface="Microsoft YaHei" panose="020B0503020204020204" pitchFamily="34" charset="-122"/>
              </a:rPr>
              <a:t> = </a:t>
            </a:r>
            <a:r>
              <a:rPr lang="en-US" altLang="zh-CN" sz="1176" dirty="0">
                <a:solidFill>
                  <a:srgbClr val="0000FF"/>
                </a:solidFill>
                <a:latin typeface="Segoe UI" panose="020B0502040204020203" pitchFamily="34" charset="0"/>
                <a:ea typeface="Microsoft YaHei" panose="020B0503020204020204" pitchFamily="34" charset="-122"/>
              </a:rPr>
              <a:t>new</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HttpClient</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br>
              <a:rPr lang="zh-CN" altLang="en-US" dirty="0">
                <a:latin typeface="Segoe UI" panose="020B0502040204020203" pitchFamily="34" charset="0"/>
                <a:ea typeface="Microsoft YaHei" panose="020B0503020204020204" pitchFamily="34" charset="-122"/>
              </a:rPr>
            </a:br>
            <a:r>
              <a:rPr lang="en-US" altLang="zh-CN" sz="1176" dirty="0">
                <a:solidFill>
                  <a:srgbClr val="2B91AF"/>
                </a:solidFill>
                <a:latin typeface="Segoe UI" panose="020B0502040204020203" pitchFamily="34" charset="0"/>
                <a:ea typeface="Microsoft YaHei" panose="020B0503020204020204" pitchFamily="34" charset="-122"/>
              </a:rPr>
              <a:t>var</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defaultRequestHeaders</a:t>
            </a:r>
            <a:r>
              <a:rPr lang="en-US" altLang="zh-CN" sz="1176" dirty="0">
                <a:solidFill>
                  <a:srgbClr val="000000"/>
                </a:solidFill>
                <a:latin typeface="Segoe UI" panose="020B0502040204020203" pitchFamily="34" charset="0"/>
                <a:ea typeface="Microsoft YaHei" panose="020B0503020204020204" pitchFamily="34" charset="-122"/>
              </a:rPr>
              <a:t> = </a:t>
            </a:r>
            <a:r>
              <a:rPr lang="en-US" altLang="zh-CN" sz="1176" dirty="0" err="1">
                <a:solidFill>
                  <a:srgbClr val="000000"/>
                </a:solidFill>
                <a:latin typeface="Segoe UI" panose="020B0502040204020203" pitchFamily="34" charset="0"/>
                <a:ea typeface="Microsoft YaHei" panose="020B0503020204020204" pitchFamily="34" charset="-122"/>
              </a:rPr>
              <a:t>httpClient.DefaultRequestHeaders</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en-US" altLang="zh-CN" sz="1176" dirty="0">
                <a:solidFill>
                  <a:srgbClr val="008000"/>
                </a:solidFill>
                <a:latin typeface="Segoe UI" panose="020B0502040204020203" pitchFamily="34" charset="0"/>
                <a:ea typeface="Microsoft YaHei" panose="020B0503020204020204" pitchFamily="34" charset="-122"/>
              </a:rPr>
              <a:t>// add ACCEPT header if not present</a:t>
            </a:r>
            <a:br>
              <a:rPr lang="zh-CN" altLang="en-US" dirty="0">
                <a:latin typeface="Segoe UI" panose="020B0502040204020203" pitchFamily="34" charset="0"/>
                <a:ea typeface="Microsoft YaHei" panose="020B0503020204020204" pitchFamily="34" charset="-122"/>
              </a:rPr>
            </a:br>
            <a:r>
              <a:rPr lang="en-US" altLang="zh-CN" sz="1176" dirty="0">
                <a:solidFill>
                  <a:srgbClr val="0000FF"/>
                </a:solidFill>
                <a:latin typeface="Segoe UI" panose="020B0502040204020203" pitchFamily="34" charset="0"/>
                <a:ea typeface="Microsoft YaHei" panose="020B0503020204020204" pitchFamily="34" charset="-122"/>
              </a:rPr>
              <a:t>if</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err="1">
                <a:solidFill>
                  <a:srgbClr val="000000"/>
                </a:solidFill>
                <a:latin typeface="Segoe UI" panose="020B0502040204020203" pitchFamily="34" charset="0"/>
                <a:ea typeface="Microsoft YaHei" panose="020B0503020204020204" pitchFamily="34" charset="-122"/>
              </a:rPr>
              <a:t>defaultRequestHeaders.Accept</a:t>
            </a:r>
            <a:r>
              <a:rPr lang="en-US" altLang="zh-CN" sz="1176" dirty="0">
                <a:solidFill>
                  <a:srgbClr val="000000"/>
                </a:solidFill>
                <a:latin typeface="Segoe UI" panose="020B0502040204020203" pitchFamily="34" charset="0"/>
                <a:ea typeface="Microsoft YaHei" panose="020B0503020204020204" pitchFamily="34" charset="-122"/>
              </a:rPr>
              <a:t> == </a:t>
            </a:r>
            <a:r>
              <a:rPr lang="en-US" altLang="zh-CN" sz="1176" dirty="0">
                <a:solidFill>
                  <a:srgbClr val="0000FF"/>
                </a:solidFill>
                <a:latin typeface="Segoe UI" panose="020B0502040204020203" pitchFamily="34" charset="0"/>
                <a:ea typeface="Microsoft YaHei" panose="020B0503020204020204" pitchFamily="34" charset="-122"/>
              </a:rPr>
              <a:t>null</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defaultRequestHeaders.Accept.Any</a:t>
            </a:r>
            <a:r>
              <a:rPr lang="en-US" altLang="zh-CN" sz="1176" dirty="0">
                <a:solidFill>
                  <a:srgbClr val="000000"/>
                </a:solidFill>
                <a:latin typeface="Segoe UI" panose="020B0502040204020203" pitchFamily="34" charset="0"/>
                <a:ea typeface="Microsoft YaHei" panose="020B0503020204020204" pitchFamily="34" charset="-122"/>
              </a:rPr>
              <a:t>(m =&gt; </a:t>
            </a:r>
            <a:r>
              <a:rPr lang="en-US" altLang="zh-CN" sz="1176" dirty="0" err="1">
                <a:solidFill>
                  <a:srgbClr val="000000"/>
                </a:solidFill>
                <a:latin typeface="Segoe UI" panose="020B0502040204020203" pitchFamily="34" charset="0"/>
                <a:ea typeface="Microsoft YaHei" panose="020B0503020204020204" pitchFamily="34" charset="-122"/>
              </a:rPr>
              <a:t>m.MediaType</a:t>
            </a:r>
            <a:r>
              <a:rPr lang="en-US" altLang="zh-CN" sz="1176" dirty="0">
                <a:solidFill>
                  <a:srgbClr val="000000"/>
                </a:solidFill>
                <a:latin typeface="Segoe UI" panose="020B0502040204020203" pitchFamily="34" charset="0"/>
                <a:ea typeface="Microsoft YaHei" panose="020B0503020204020204" pitchFamily="34" charset="-122"/>
              </a:rPr>
              <a:t> == </a:t>
            </a:r>
            <a:r>
              <a:rPr lang="en-US" altLang="zh-CN" sz="1176" dirty="0">
                <a:solidFill>
                  <a:srgbClr val="A31515"/>
                </a:solidFill>
                <a:latin typeface="Segoe UI" panose="020B0502040204020203" pitchFamily="34" charset="0"/>
                <a:ea typeface="Microsoft YaHei" panose="020B0503020204020204" pitchFamily="34" charset="-122"/>
              </a:rPr>
              <a:t>"application/json"</a:t>
            </a:r>
            <a:r>
              <a:rPr lang="en-US" altLang="zh-CN" sz="1176" dirty="0">
                <a:solidFill>
                  <a:srgbClr val="000000"/>
                </a:solidFill>
                <a:latin typeface="Segoe UI" panose="020B0502040204020203" pitchFamily="34" charset="0"/>
                <a:ea typeface="Microsoft YaHei" panose="020B0503020204020204" pitchFamily="34" charset="-122"/>
              </a:rPr>
              <a:t>)) {</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httpClient.DefaultRequestHeaders.Accept.Add</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a:solidFill>
                  <a:srgbClr val="0000FF"/>
                </a:solidFill>
                <a:latin typeface="Segoe UI" panose="020B0502040204020203" pitchFamily="34" charset="0"/>
                <a:ea typeface="Microsoft YaHei" panose="020B0503020204020204" pitchFamily="34" charset="-122"/>
              </a:rPr>
              <a:t>new</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MediaTypeWithQualityHeaderValue</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a:solidFill>
                  <a:srgbClr val="A31515"/>
                </a:solidFill>
                <a:latin typeface="Segoe UI" panose="020B0502040204020203" pitchFamily="34" charset="0"/>
                <a:ea typeface="Microsoft YaHei" panose="020B0503020204020204" pitchFamily="34" charset="-122"/>
              </a:rPr>
              <a:t>"application/json"</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en-US" altLang="zh-CN" sz="1176" dirty="0">
                <a:solidFill>
                  <a:srgbClr val="008000"/>
                </a:solidFill>
                <a:latin typeface="Segoe UI" panose="020B0502040204020203" pitchFamily="34" charset="0"/>
                <a:ea typeface="Microsoft YaHei" panose="020B0503020204020204" pitchFamily="34" charset="-122"/>
              </a:rPr>
              <a:t>// add AUTHORIZATION header with access token</a:t>
            </a:r>
            <a:br>
              <a:rPr lang="zh-CN" altLang="en-US" dirty="0">
                <a:latin typeface="Segoe UI" panose="020B0502040204020203" pitchFamily="34" charset="0"/>
                <a:ea typeface="Microsoft YaHei" panose="020B0503020204020204" pitchFamily="34" charset="-122"/>
              </a:rPr>
            </a:br>
            <a:r>
              <a:rPr lang="en-US" altLang="zh-CN" sz="1176" dirty="0" err="1">
                <a:solidFill>
                  <a:srgbClr val="000000"/>
                </a:solidFill>
                <a:latin typeface="Segoe UI" panose="020B0502040204020203" pitchFamily="34" charset="0"/>
                <a:ea typeface="Microsoft YaHei" panose="020B0503020204020204" pitchFamily="34" charset="-122"/>
              </a:rPr>
              <a:t>defaultRequestHeaders.Authorization</a:t>
            </a:r>
            <a:r>
              <a:rPr lang="en-US" altLang="zh-CN" sz="1176" dirty="0">
                <a:solidFill>
                  <a:srgbClr val="000000"/>
                </a:solidFill>
                <a:latin typeface="Segoe UI" panose="020B0502040204020203" pitchFamily="34" charset="0"/>
                <a:ea typeface="Microsoft YaHei" panose="020B0503020204020204" pitchFamily="34" charset="-122"/>
              </a:rPr>
              <a:t> = </a:t>
            </a:r>
            <a:r>
              <a:rPr lang="en-US" altLang="zh-CN" sz="1176" dirty="0">
                <a:solidFill>
                  <a:srgbClr val="0000FF"/>
                </a:solidFill>
                <a:latin typeface="Segoe UI" panose="020B0502040204020203" pitchFamily="34" charset="0"/>
                <a:ea typeface="Microsoft YaHei" panose="020B0503020204020204" pitchFamily="34" charset="-122"/>
              </a:rPr>
              <a:t>new</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AuthenticationHeaderValue</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a:solidFill>
                  <a:srgbClr val="A31515"/>
                </a:solidFill>
                <a:latin typeface="Segoe UI" panose="020B0502040204020203" pitchFamily="34" charset="0"/>
                <a:ea typeface="Microsoft YaHei" panose="020B0503020204020204" pitchFamily="34" charset="-122"/>
              </a:rPr>
              <a:t>"bearer"</a:t>
            </a:r>
            <a:r>
              <a:rPr lang="en-US" altLang="zh-CN"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result.AccessToken</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br>
              <a:rPr lang="zh-CN" altLang="en-US" dirty="0">
                <a:latin typeface="Segoe UI" panose="020B0502040204020203" pitchFamily="34" charset="0"/>
                <a:ea typeface="Microsoft YaHei" panose="020B0503020204020204" pitchFamily="34" charset="-122"/>
              </a:rPr>
            </a:br>
            <a:r>
              <a:rPr lang="en-US" altLang="zh-CN" sz="1176" dirty="0">
                <a:solidFill>
                  <a:srgbClr val="008000"/>
                </a:solidFill>
                <a:latin typeface="Segoe UI" panose="020B0502040204020203" pitchFamily="34" charset="0"/>
                <a:ea typeface="Microsoft YaHei" panose="020B0503020204020204" pitchFamily="34" charset="-122"/>
              </a:rPr>
              <a:t>// call web API endpoint</a:t>
            </a:r>
            <a:br>
              <a:rPr lang="zh-CN" altLang="en-US" dirty="0">
                <a:latin typeface="Segoe UI" panose="020B0502040204020203" pitchFamily="34" charset="0"/>
                <a:ea typeface="Microsoft YaHei" panose="020B0503020204020204" pitchFamily="34" charset="-122"/>
              </a:rPr>
            </a:br>
            <a:r>
              <a:rPr lang="en-US" altLang="zh-CN" sz="1176" dirty="0" err="1">
                <a:solidFill>
                  <a:srgbClr val="000000"/>
                </a:solidFill>
                <a:latin typeface="Segoe UI" panose="020B0502040204020203" pitchFamily="34" charset="0"/>
                <a:ea typeface="Microsoft YaHei" panose="020B0503020204020204" pitchFamily="34" charset="-122"/>
              </a:rPr>
              <a:t>HttpResponseMessage</a:t>
            </a:r>
            <a:r>
              <a:rPr lang="en-US" altLang="zh-CN" sz="1176" dirty="0">
                <a:solidFill>
                  <a:srgbClr val="000000"/>
                </a:solidFill>
                <a:latin typeface="Segoe UI" panose="020B0502040204020203" pitchFamily="34" charset="0"/>
                <a:ea typeface="Microsoft YaHei" panose="020B0503020204020204" pitchFamily="34" charset="-122"/>
              </a:rPr>
              <a:t> response = </a:t>
            </a:r>
            <a:r>
              <a:rPr lang="en-US" altLang="zh-CN" sz="1176" dirty="0">
                <a:solidFill>
                  <a:srgbClr val="0000FF"/>
                </a:solidFill>
                <a:latin typeface="Segoe UI" panose="020B0502040204020203" pitchFamily="34" charset="0"/>
                <a:ea typeface="Microsoft YaHei" panose="020B0503020204020204" pitchFamily="34" charset="-122"/>
              </a:rPr>
              <a:t>await</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httpClient.GetAsync</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a:solidFill>
                  <a:srgbClr val="A31515"/>
                </a:solidFill>
                <a:latin typeface="Segoe UI" panose="020B0502040204020203" pitchFamily="34" charset="0"/>
                <a:ea typeface="Microsoft YaHei" panose="020B0503020204020204" pitchFamily="34" charset="-122"/>
              </a:rPr>
              <a:t>"{{WEB_API_ENDPOINT}}/</a:t>
            </a:r>
            <a:r>
              <a:rPr lang="en-US" altLang="zh-CN" sz="1176" dirty="0" err="1">
                <a:solidFill>
                  <a:srgbClr val="A31515"/>
                </a:solidFill>
                <a:latin typeface="Segoe UI" panose="020B0502040204020203" pitchFamily="34" charset="0"/>
                <a:ea typeface="Microsoft YaHei" panose="020B0503020204020204" pitchFamily="34" charset="-122"/>
              </a:rPr>
              <a:t>api</a:t>
            </a:r>
            <a:r>
              <a:rPr lang="en-US" altLang="zh-CN" sz="1176" dirty="0">
                <a:solidFill>
                  <a:srgbClr val="A31515"/>
                </a:solidFill>
                <a:latin typeface="Segoe UI" panose="020B0502040204020203" pitchFamily="34" charset="0"/>
                <a:ea typeface="Microsoft YaHei" panose="020B0503020204020204" pitchFamily="34" charset="-122"/>
              </a:rPr>
              <a:t>/Categories"</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en-US" altLang="zh-CN" sz="1176" dirty="0">
                <a:solidFill>
                  <a:srgbClr val="0000FF"/>
                </a:solidFill>
                <a:latin typeface="Segoe UI" panose="020B0502040204020203" pitchFamily="34" charset="0"/>
                <a:ea typeface="Microsoft YaHei" panose="020B0503020204020204" pitchFamily="34" charset="-122"/>
              </a:rPr>
              <a:t>if</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err="1">
                <a:solidFill>
                  <a:srgbClr val="000000"/>
                </a:solidFill>
                <a:latin typeface="Segoe UI" panose="020B0502040204020203" pitchFamily="34" charset="0"/>
                <a:ea typeface="Microsoft YaHei" panose="020B0503020204020204" pitchFamily="34" charset="-122"/>
              </a:rPr>
              <a:t>response.IsSuccessStatusCode</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2B91AF"/>
                </a:solidFill>
                <a:latin typeface="Segoe UI" panose="020B0502040204020203" pitchFamily="34" charset="0"/>
                <a:ea typeface="Microsoft YaHei" panose="020B0503020204020204" pitchFamily="34" charset="-122"/>
              </a:rPr>
              <a:t>string</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json = </a:t>
            </a:r>
            <a:r>
              <a:rPr lang="en-US" altLang="zh-CN" sz="1176" dirty="0">
                <a:solidFill>
                  <a:srgbClr val="0000FF"/>
                </a:solidFill>
                <a:latin typeface="Segoe UI" panose="020B0502040204020203" pitchFamily="34" charset="0"/>
                <a:ea typeface="Microsoft YaHei" panose="020B0503020204020204" pitchFamily="34" charset="-122"/>
              </a:rPr>
              <a:t>await</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response.Content.ReadAsStringAsync</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2B91AF"/>
                </a:solidFill>
                <a:latin typeface="Segoe UI" panose="020B0502040204020203" pitchFamily="34" charset="0"/>
                <a:ea typeface="Microsoft YaHei" panose="020B0503020204020204" pitchFamily="34" charset="-122"/>
              </a:rPr>
              <a:t>var</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results = </a:t>
            </a:r>
            <a:r>
              <a:rPr lang="en-US" altLang="zh-CN" sz="1176" dirty="0" err="1">
                <a:solidFill>
                  <a:srgbClr val="000000"/>
                </a:solidFill>
                <a:latin typeface="Segoe UI" panose="020B0502040204020203" pitchFamily="34" charset="0"/>
                <a:ea typeface="Microsoft YaHei" panose="020B0503020204020204" pitchFamily="34" charset="-122"/>
              </a:rPr>
              <a:t>JsonDocument.Parse</a:t>
            </a:r>
            <a:r>
              <a:rPr lang="en-US" altLang="zh-CN" sz="1176" dirty="0">
                <a:solidFill>
                  <a:srgbClr val="000000"/>
                </a:solidFill>
                <a:latin typeface="Segoe UI" panose="020B0502040204020203" pitchFamily="34" charset="0"/>
                <a:ea typeface="Microsoft YaHei" panose="020B0503020204020204" pitchFamily="34" charset="-122"/>
              </a:rPr>
              <a:t>(json);</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8000"/>
                </a:solidFill>
                <a:latin typeface="Segoe UI" panose="020B0502040204020203" pitchFamily="34" charset="0"/>
                <a:ea typeface="Microsoft YaHei" panose="020B0503020204020204" pitchFamily="34" charset="-122"/>
              </a:rPr>
              <a:t>// display results</a:t>
            </a:r>
            <a:br>
              <a:rPr lang="zh-CN" altLang="en-US" dirty="0">
                <a:latin typeface="Segoe UI" panose="020B0502040204020203" pitchFamily="34" charset="0"/>
                <a:ea typeface="Microsoft YaHei" panose="020B0503020204020204" pitchFamily="34" charset="-122"/>
              </a:rPr>
            </a:br>
            <a:r>
              <a:rPr lang="en-US" altLang="zh-CN" sz="1176" dirty="0">
                <a:solidFill>
                  <a:srgbClr val="000000"/>
                </a:solidFill>
                <a:latin typeface="Segoe UI" panose="020B0502040204020203" pitchFamily="34" charset="0"/>
                <a:ea typeface="Microsoft YaHei" panose="020B0503020204020204" pitchFamily="34" charset="-122"/>
              </a:rPr>
              <a:t>}</a:t>
            </a:r>
            <a:endParaRPr lang="zh-CN" altLang="en-US" sz="1176"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5646448" y="1577319"/>
            <a:ext cx="637245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56"/>
            <a:ext cx="2209420" cy="1689693"/>
          </a:xfrm>
        </p:spPr>
        <p:txBody>
          <a:bodyPr/>
          <a:lstStyle/>
          <a:p>
            <a:r>
              <a:rPr lang="zh-CN" altLang="en-US" b="1" spc="0" dirty="0">
                <a:latin typeface="Segoe UI Semibold" panose="020B0702040204020203" pitchFamily="34" charset="0"/>
                <a:ea typeface="Microsoft YaHei" panose="020B0503020204020204" pitchFamily="34" charset="-122"/>
              </a:rPr>
              <a:t>在自定义应用和 </a:t>
            </a:r>
            <a:r>
              <a:rPr lang="en-US" altLang="zh-CN" b="1" spc="0" dirty="0">
                <a:latin typeface="Segoe UI Semibold" panose="020B0702040204020203" pitchFamily="34" charset="0"/>
                <a:ea typeface="Microsoft YaHei" panose="020B0503020204020204" pitchFamily="34" charset="-122"/>
              </a:rPr>
              <a:t>API </a:t>
            </a:r>
            <a:r>
              <a:rPr lang="zh-CN" altLang="en-US" b="1" spc="0" dirty="0">
                <a:latin typeface="Segoe UI Semibold" panose="020B0702040204020203" pitchFamily="34" charset="0"/>
                <a:ea typeface="Microsoft YaHei" panose="020B0503020204020204" pitchFamily="34" charset="-122"/>
              </a:rPr>
              <a:t>中与用户、组和角色一起工作</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738258" y="2704857"/>
            <a:ext cx="6424314" cy="1448287"/>
          </a:xfrm>
          <a:prstGeom prst="rect">
            <a:avLst/>
          </a:prstGeom>
          <a:noFill/>
        </p:spPr>
        <p:txBody>
          <a:bodyPr wrap="square" lIns="0" tIns="0" rIns="0" bIns="0" rtlCol="0">
            <a:spAutoFit/>
          </a:bodyPr>
          <a:lstStyle/>
          <a:p>
            <a:pPr marL="448193" indent="-448193" defTabSz="653615">
              <a:spcBef>
                <a:spcPct val="0"/>
              </a:spcBef>
              <a:buFont typeface="Arial" panose="020B0604020202020204" pitchFamily="34" charset="0"/>
              <a:buChar char="•"/>
            </a:pPr>
            <a:r>
              <a:rPr lang="en-US" altLang="zh-CN" sz="2353" dirty="0">
                <a:solidFill>
                  <a:srgbClr val="1A1A1A"/>
                </a:solidFill>
                <a:latin typeface="Segoe UI" panose="020B0502040204020203" pitchFamily="34" charset="0"/>
                <a:ea typeface="Microsoft YaHei" panose="020B0503020204020204" pitchFamily="34" charset="-122"/>
              </a:rPr>
              <a:t>Microsoft </a:t>
            </a:r>
            <a:r>
              <a:rPr lang="zh-CN" altLang="en-US" sz="2353" dirty="0">
                <a:solidFill>
                  <a:srgbClr val="1A1A1A"/>
                </a:solidFill>
                <a:latin typeface="Segoe UI" panose="020B0502040204020203" pitchFamily="34" charset="0"/>
                <a:ea typeface="Microsoft YaHei" panose="020B0503020204020204" pitchFamily="34" charset="-122"/>
              </a:rPr>
              <a:t>身份中基于角色的访问控制</a:t>
            </a:r>
          </a:p>
          <a:p>
            <a:pPr marL="448193" indent="-448193" defTabSz="653615">
              <a:spcBef>
                <a:spcPct val="0"/>
              </a:spcBef>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rPr>
              <a:t>在使用 </a:t>
            </a:r>
            <a:r>
              <a:rPr lang="en-US" altLang="zh-CN" sz="2353" dirty="0">
                <a:solidFill>
                  <a:srgbClr val="1A1A1A"/>
                </a:solidFill>
                <a:latin typeface="Segoe UI" panose="020B0502040204020203" pitchFamily="34" charset="0"/>
                <a:ea typeface="Microsoft YaHei" panose="020B0503020204020204" pitchFamily="34" charset="-122"/>
              </a:rPr>
              <a:t>Microsoft </a:t>
            </a:r>
            <a:r>
              <a:rPr lang="zh-CN" altLang="en-US" sz="2353" dirty="0">
                <a:solidFill>
                  <a:srgbClr val="1A1A1A"/>
                </a:solidFill>
                <a:latin typeface="Segoe UI" panose="020B0502040204020203" pitchFamily="34" charset="0"/>
                <a:ea typeface="Microsoft YaHei" panose="020B0503020204020204" pitchFamily="34" charset="-122"/>
              </a:rPr>
              <a:t>身份保护的自定义应用和 </a:t>
            </a:r>
            <a:r>
              <a:rPr lang="en-US" altLang="zh-CN" sz="2353" dirty="0">
                <a:solidFill>
                  <a:srgbClr val="1A1A1A"/>
                </a:solidFill>
                <a:latin typeface="Segoe UI" panose="020B0502040204020203" pitchFamily="34" charset="0"/>
                <a:ea typeface="Microsoft YaHei" panose="020B0503020204020204" pitchFamily="34" charset="-122"/>
              </a:rPr>
              <a:t>API </a:t>
            </a:r>
            <a:r>
              <a:rPr lang="zh-CN" altLang="en-US" sz="2353" dirty="0">
                <a:solidFill>
                  <a:srgbClr val="1A1A1A"/>
                </a:solidFill>
                <a:latin typeface="Segoe UI" panose="020B0502040204020203" pitchFamily="34" charset="0"/>
                <a:ea typeface="Microsoft YaHei" panose="020B0503020204020204" pitchFamily="34" charset="-122"/>
              </a:rPr>
              <a:t>中使用安全组。</a:t>
            </a:r>
          </a:p>
          <a:p>
            <a:pPr marL="448193" indent="-448193" defTabSz="653615">
              <a:spcBef>
                <a:spcPct val="0"/>
              </a:spcBef>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rPr>
              <a:t>在自定义应用中利用应用角色</a:t>
            </a:r>
          </a:p>
        </p:txBody>
      </p:sp>
    </p:spTree>
    <p:extLst>
      <p:ext uri="{BB962C8B-B14F-4D97-AF65-F5344CB8AC3E}">
        <p14:creationId xmlns:p14="http://schemas.microsoft.com/office/powerpoint/2010/main" val="38256102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38913"/>
            <a:ext cx="8852144" cy="380175"/>
          </a:xfrm>
        </p:spPr>
        <p:txBody>
          <a:bodyPr/>
          <a:lstStyle/>
          <a:p>
            <a:pPr defTabSz="653615"/>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身份中基于角色的访问控制</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3110509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11873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概述</a:t>
            </a:r>
          </a:p>
        </p:txBody>
      </p:sp>
      <p:sp>
        <p:nvSpPr>
          <p:cNvPr id="3" name="Subtitle"/>
          <p:cNvSpPr>
            <a:spLocks noGrp="1"/>
          </p:cNvSpPr>
          <p:nvPr>
            <p:ph sz="quarter" idx="10"/>
          </p:nvPr>
        </p:nvSpPr>
        <p:spPr>
          <a:xfrm>
            <a:off x="584982" y="757606"/>
            <a:ext cx="10468841" cy="105387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Bef>
                <a:spcPct val="43750"/>
              </a:spcBef>
              <a:spcAft>
                <a:spcPct val="43750"/>
              </a:spcAft>
            </a:pPr>
            <a:r>
              <a:rPr lang="zh-CN" altLang="en-US" sz="1765" dirty="0">
                <a:latin typeface="Segoe UI" panose="020B0502040204020203" pitchFamily="34" charset="0"/>
                <a:ea typeface="Microsoft YaHei" panose="020B0503020204020204" pitchFamily="34" charset="-122"/>
              </a:rPr>
              <a:t>使用 </a:t>
            </a:r>
            <a:r>
              <a:rPr lang="en-US" altLang="zh-CN" sz="1765" dirty="0">
                <a:latin typeface="Segoe UI" panose="020B0502040204020203" pitchFamily="34" charset="0"/>
                <a:ea typeface="Microsoft YaHei" panose="020B0503020204020204" pitchFamily="34" charset="-122"/>
              </a:rPr>
              <a:t>Microsoft </a:t>
            </a:r>
            <a:r>
              <a:rPr lang="zh-CN" altLang="en-US" sz="1765" dirty="0">
                <a:latin typeface="Segoe UI" panose="020B0502040204020203" pitchFamily="34" charset="0"/>
                <a:ea typeface="Microsoft YaHei" panose="020B0503020204020204" pitchFamily="34" charset="-122"/>
              </a:rPr>
              <a:t>身份配置的自定义应用，以支持登录用户接收有关用户的信息。 其中包括个人资料信息，但也可以包括他们所属的组或分配给他们的应用角色。 </a:t>
            </a:r>
          </a:p>
          <a:p>
            <a:pPr>
              <a:spcBef>
                <a:spcPct val="43750"/>
              </a:spcBef>
              <a:spcAft>
                <a:spcPct val="43750"/>
              </a:spcAft>
            </a:pPr>
            <a:r>
              <a:rPr lang="zh-CN" altLang="en-US" sz="1765" dirty="0">
                <a:latin typeface="Segoe UI" panose="020B0502040204020203" pitchFamily="34" charset="0"/>
                <a:ea typeface="Microsoft YaHei" panose="020B0503020204020204" pitchFamily="34" charset="-122"/>
              </a:rPr>
              <a:t>你的自定义应用可以使用此信息，并且在应用具有必要权限的情况下，允许用户从应用中编辑其详细信息。</a:t>
            </a:r>
          </a:p>
        </p:txBody>
      </p:sp>
      <p:pic>
        <p:nvPicPr>
          <p:cNvPr id="4" name="New picture" descr="Azure AD 管理中心“所有用户”边栏的截图"/>
          <p:cNvPicPr/>
          <p:nvPr/>
        </p:nvPicPr>
        <p:blipFill>
          <a:blip r:embed="rId4"/>
          <a:stretch>
            <a:fillRect/>
          </a:stretch>
        </p:blipFill>
        <p:spPr>
          <a:xfrm>
            <a:off x="1099047" y="2109413"/>
            <a:ext cx="9566580" cy="330242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添加或删除用户</a:t>
            </a:r>
          </a:p>
        </p:txBody>
      </p:sp>
      <p:sp>
        <p:nvSpPr>
          <p:cNvPr id="3" name="Subtitle"/>
          <p:cNvSpPr>
            <a:spLocks noGrp="1"/>
          </p:cNvSpPr>
          <p:nvPr>
            <p:ph sz="quarter" idx="10"/>
          </p:nvPr>
        </p:nvSpPr>
        <p:spPr>
          <a:xfrm>
            <a:off x="587363" y="1140219"/>
            <a:ext cx="11017275"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要将用户添加到组织中，请首先登录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管理中心，然后选择</a:t>
            </a:r>
            <a:r>
              <a:rPr lang="zh-CN" altLang="en-US" b="1">
                <a:latin typeface="Segoe UI" panose="020B0502040204020203" pitchFamily="34" charset="0"/>
                <a:ea typeface="Microsoft YaHei" panose="020B0503020204020204" pitchFamily="34" charset="-122"/>
              </a:rPr>
              <a:t>用户</a:t>
            </a:r>
            <a:r>
              <a:rPr lang="zh-CN" altLang="en-US">
                <a:latin typeface="Segoe UI" panose="020B0502040204020203" pitchFamily="34" charset="0"/>
                <a:ea typeface="Microsoft YaHei" panose="020B0503020204020204" pitchFamily="34" charset="-122"/>
              </a:rPr>
              <a:t>导航选项以打开</a:t>
            </a:r>
            <a:r>
              <a:rPr lang="zh-CN" altLang="en-US" b="1">
                <a:latin typeface="Segoe UI" panose="020B0502040204020203" pitchFamily="34" charset="0"/>
                <a:ea typeface="Microsoft YaHei" panose="020B0503020204020204" pitchFamily="34" charset="-122"/>
              </a:rPr>
              <a:t>所有用户</a:t>
            </a:r>
            <a:r>
              <a:rPr lang="zh-CN" altLang="en-US">
                <a:latin typeface="Segoe UI" panose="020B0502040204020203" pitchFamily="34" charset="0"/>
                <a:ea typeface="Microsoft YaHei" panose="020B0503020204020204" pitchFamily="34" charset="-122"/>
              </a:rPr>
              <a:t>边栏。</a:t>
            </a:r>
            <a:endParaRPr lang="zh-CN" altLang="en-US" dirty="0">
              <a:latin typeface="Segoe UI" panose="020B0502040204020203" pitchFamily="34" charset="0"/>
              <a:ea typeface="Microsoft YaHei" panose="020B0503020204020204" pitchFamily="34" charset="-122"/>
            </a:endParaRPr>
          </a:p>
        </p:txBody>
      </p:sp>
      <p:pic>
        <p:nvPicPr>
          <p:cNvPr id="4" name="New picture" descr="Azure AD 管理中心“所有用户”边栏的截图"/>
          <p:cNvPicPr/>
          <p:nvPr/>
        </p:nvPicPr>
        <p:blipFill>
          <a:blip r:embed="rId4"/>
          <a:stretch>
            <a:fillRect/>
          </a:stretch>
        </p:blipFill>
        <p:spPr>
          <a:xfrm>
            <a:off x="610378" y="2784185"/>
            <a:ext cx="5180865" cy="1949300"/>
          </a:xfrm>
          <a:prstGeom prst="rect">
            <a:avLst/>
          </a:prstGeom>
        </p:spPr>
      </p:pic>
      <p:pic>
        <p:nvPicPr>
          <p:cNvPr id="5" name="New picture" descr="来宾用户邀请表单的屏幕截图"/>
          <p:cNvPicPr/>
          <p:nvPr/>
        </p:nvPicPr>
        <p:blipFill>
          <a:blip r:embed="rId5"/>
          <a:stretch>
            <a:fillRect/>
          </a:stretch>
        </p:blipFill>
        <p:spPr>
          <a:xfrm>
            <a:off x="6810077" y="1894867"/>
            <a:ext cx="4362225" cy="372793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Content Placeholder 9" descr="社交媒体帖子屏幕截图&#10;&#10;自动生成的描述&#10;">
            <a:extLst>
              <a:ext uri="{FF2B5EF4-FFF2-40B4-BE49-F238E27FC236}">
                <a16:creationId xmlns:a16="http://schemas.microsoft.com/office/drawing/2014/main" id="{70F31225-3E21-41BC-9D19-7A5F4239BC4B}"/>
              </a:ext>
            </a:extLst>
          </p:cNvPr>
          <p:cNvPicPr>
            <a:picLocks noGrp="1" noChangeAspect="1"/>
          </p:cNvPicPr>
          <p:nvPr>
            <p:ph sz="quarter" idx="17"/>
          </p:nvPr>
        </p:nvPicPr>
        <p:blipFill>
          <a:blip r:embed="rId4"/>
          <a:stretch>
            <a:fillRect/>
          </a:stretch>
        </p:blipFill>
        <p:spPr>
          <a:xfrm>
            <a:off x="470954" y="1875898"/>
            <a:ext cx="3536027" cy="1873756"/>
          </a:xfrm>
        </p:spPr>
      </p:pic>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将应用限定给特定用户</a:t>
            </a:r>
          </a:p>
        </p:txBody>
      </p:sp>
      <p:sp>
        <p:nvSpPr>
          <p:cNvPr id="7" name="Text Placeholder 6">
            <a:extLst>
              <a:ext uri="{FF2B5EF4-FFF2-40B4-BE49-F238E27FC236}">
                <a16:creationId xmlns:a16="http://schemas.microsoft.com/office/drawing/2014/main" id="{C2C80D2D-3ECB-F541-BD90-E768FA64FB17}"/>
              </a:ext>
            </a:extLst>
          </p:cNvPr>
          <p:cNvSpPr>
            <a:spLocks noGrp="1"/>
          </p:cNvSpPr>
          <p:nvPr>
            <p:ph type="body" sz="quarter" idx="11"/>
          </p:nvPr>
        </p:nvSpPr>
        <p:spPr>
          <a:xfrm>
            <a:off x="455995" y="4348315"/>
            <a:ext cx="3618381" cy="443839"/>
          </a:xfrm>
        </p:spPr>
        <p:txBody>
          <a:bodyPr/>
          <a:lstStyle/>
          <a:p>
            <a:r>
              <a:rPr lang="zh-CN" altLang="en-US">
                <a:latin typeface="Segoe UI" panose="020B0502040204020203" pitchFamily="34" charset="0"/>
                <a:ea typeface="Microsoft YaHei" panose="020B0503020204020204" pitchFamily="34" charset="-122"/>
              </a:rPr>
              <a:t>默认情况下，</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应用允许组织中的所有用户登录到应用</a:t>
            </a:r>
            <a:endParaRPr lang="zh-CN" altLang="en-US" dirty="0">
              <a:latin typeface="Segoe UI" panose="020B0502040204020203" pitchFamily="34" charset="0"/>
              <a:ea typeface="Microsoft YaHei" panose="020B0503020204020204" pitchFamily="34" charset="-122"/>
            </a:endParaRPr>
          </a:p>
        </p:txBody>
      </p:sp>
      <p:sp>
        <p:nvSpPr>
          <p:cNvPr id="8" name="Text Placeholder 7">
            <a:extLst>
              <a:ext uri="{FF2B5EF4-FFF2-40B4-BE49-F238E27FC236}">
                <a16:creationId xmlns:a16="http://schemas.microsoft.com/office/drawing/2014/main" id="{907C49AE-F8FF-EB47-8CC9-A0C0C07BB01A}"/>
              </a:ext>
            </a:extLst>
          </p:cNvPr>
          <p:cNvSpPr>
            <a:spLocks noGrp="1"/>
          </p:cNvSpPr>
          <p:nvPr>
            <p:ph type="body" sz="quarter" idx="12"/>
          </p:nvPr>
        </p:nvSpPr>
        <p:spPr>
          <a:xfrm>
            <a:off x="4300039" y="4348315"/>
            <a:ext cx="3452029" cy="443839"/>
          </a:xfrm>
        </p:spPr>
        <p:txBody>
          <a:bodyPr/>
          <a:lstStyle/>
          <a:p>
            <a:r>
              <a:rPr lang="zh-CN" altLang="en-US" dirty="0">
                <a:latin typeface="Segoe UI" panose="020B0502040204020203" pitchFamily="34" charset="0"/>
                <a:ea typeface="Microsoft YaHei" panose="020B0503020204020204" pitchFamily="34" charset="-122"/>
              </a:rPr>
              <a:t>可以选择通过启用“需要用户分配”属性来禁用此功能</a:t>
            </a:r>
          </a:p>
        </p:txBody>
      </p:sp>
      <p:sp>
        <p:nvSpPr>
          <p:cNvPr id="9" name="Text Placeholder 8">
            <a:extLst>
              <a:ext uri="{FF2B5EF4-FFF2-40B4-BE49-F238E27FC236}">
                <a16:creationId xmlns:a16="http://schemas.microsoft.com/office/drawing/2014/main" id="{03877A50-3D06-C342-8ADC-C2E043C58ED3}"/>
              </a:ext>
            </a:extLst>
          </p:cNvPr>
          <p:cNvSpPr>
            <a:spLocks noGrp="1"/>
          </p:cNvSpPr>
          <p:nvPr>
            <p:ph type="body" sz="quarter" idx="13"/>
          </p:nvPr>
        </p:nvSpPr>
        <p:spPr>
          <a:xfrm>
            <a:off x="8144083" y="4348315"/>
            <a:ext cx="3618381" cy="214611"/>
          </a:xfrm>
        </p:spPr>
        <p:txBody>
          <a:bodyPr/>
          <a:lstStyle/>
          <a:p>
            <a:r>
              <a:rPr lang="zh-CN" altLang="en-US">
                <a:latin typeface="Segoe UI" panose="020B0502040204020203" pitchFamily="34" charset="0"/>
                <a:ea typeface="Microsoft YaHei" panose="020B0503020204020204" pitchFamily="34" charset="-122"/>
              </a:rPr>
              <a:t>从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管理中心手动将用户分配给应用</a:t>
            </a:r>
            <a:endParaRPr lang="zh-CN" altLang="en-US" dirty="0">
              <a:latin typeface="Segoe UI" panose="020B0502040204020203" pitchFamily="34" charset="0"/>
              <a:ea typeface="Microsoft YaHei" panose="020B0503020204020204" pitchFamily="34" charset="-122"/>
            </a:endParaRPr>
          </a:p>
        </p:txBody>
      </p:sp>
      <p:pic>
        <p:nvPicPr>
          <p:cNvPr id="13" name="Picture 12" descr="社交媒体帖子屏幕截图&#10;&#10;自动生成的描述&#10;">
            <a:extLst>
              <a:ext uri="{FF2B5EF4-FFF2-40B4-BE49-F238E27FC236}">
                <a16:creationId xmlns:a16="http://schemas.microsoft.com/office/drawing/2014/main" id="{AFCDC88F-D3AF-4A27-BC02-455ADFA03708}"/>
              </a:ext>
            </a:extLst>
          </p:cNvPr>
          <p:cNvPicPr>
            <a:picLocks noChangeAspect="1"/>
          </p:cNvPicPr>
          <p:nvPr/>
        </p:nvPicPr>
        <p:blipFill>
          <a:blip r:embed="rId5"/>
          <a:stretch>
            <a:fillRect/>
          </a:stretch>
        </p:blipFill>
        <p:spPr>
          <a:xfrm>
            <a:off x="4173331" y="1824616"/>
            <a:ext cx="3578737" cy="1976317"/>
          </a:xfrm>
          <a:prstGeom prst="rect">
            <a:avLst/>
          </a:prstGeom>
        </p:spPr>
      </p:pic>
      <p:pic>
        <p:nvPicPr>
          <p:cNvPr id="16" name="Picture 15" descr="社交媒体帖子屏幕截图&#10;&#10;自动生成的描述&#10;">
            <a:extLst>
              <a:ext uri="{FF2B5EF4-FFF2-40B4-BE49-F238E27FC236}">
                <a16:creationId xmlns:a16="http://schemas.microsoft.com/office/drawing/2014/main" id="{D4BDB100-140A-469F-B2F7-EEA4C2D323AD}"/>
              </a:ext>
            </a:extLst>
          </p:cNvPr>
          <p:cNvPicPr>
            <a:picLocks noChangeAspect="1"/>
          </p:cNvPicPr>
          <p:nvPr/>
        </p:nvPicPr>
        <p:blipFill>
          <a:blip r:embed="rId6"/>
          <a:stretch>
            <a:fillRect/>
          </a:stretch>
        </p:blipFill>
        <p:spPr>
          <a:xfrm>
            <a:off x="7918420" y="2023591"/>
            <a:ext cx="3802627" cy="1440560"/>
          </a:xfrm>
          <a:prstGeom prst="rect">
            <a:avLst/>
          </a:prstGeom>
        </p:spPr>
      </p:pic>
    </p:spTree>
    <p:extLst>
      <p:ext uri="{BB962C8B-B14F-4D97-AF65-F5344CB8AC3E}">
        <p14:creationId xmlns:p14="http://schemas.microsoft.com/office/powerpoint/2010/main" val="3523793537"/>
      </p:ext>
    </p:extLst>
  </p:cSld>
  <p:clrMapOvr>
    <a:overrideClrMapping bg1="lt1" tx1="dk1" bg2="lt2" tx2="dk2" accent1="accent1" accent2="accent2" accent3="accent3" accent4="accent4" accent5="accent5" accent6="accent6" hlink="hlink" folHlink="folHlink"/>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7521"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基于角色的访问控制 </a:t>
            </a:r>
            <a:r>
              <a:rPr lang="en-US" altLang="zh-CN" b="1" dirty="0">
                <a:latin typeface="Segoe UI Semibold" panose="020B0702040204020203" pitchFamily="34" charset="0"/>
                <a:ea typeface="Microsoft YaHei" panose="020B0503020204020204" pitchFamily="34" charset="-122"/>
              </a:rPr>
              <a:t>(RBAC)</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4982" y="1435382"/>
            <a:ext cx="11017275" cy="252376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ltLang="zh-CN" b="1" i="0" dirty="0">
                <a:solidFill>
                  <a:schemeClr val="accent1"/>
                </a:solidFill>
                <a:effectLst/>
                <a:latin typeface="Segoe UI Semibold" panose="020B0702040204020203" pitchFamily="34" charset="0"/>
                <a:ea typeface="Microsoft YaHei" panose="020B0503020204020204" pitchFamily="34" charset="-122"/>
              </a:rPr>
              <a:t>RBAC </a:t>
            </a:r>
            <a:r>
              <a:rPr lang="zh-CN" altLang="en-US" b="1" i="0" dirty="0">
                <a:solidFill>
                  <a:schemeClr val="accent1"/>
                </a:solidFill>
                <a:effectLst/>
                <a:latin typeface="Segoe UI Semibold" panose="020B0702040204020203" pitchFamily="34" charset="0"/>
                <a:ea typeface="Microsoft YaHei" panose="020B0503020204020204" pitchFamily="34" charset="-122"/>
              </a:rPr>
              <a:t>帮助你管理资源、用户可以访问应用的哪些区域以及他们利用这些资源的目的。</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RBAC </a:t>
            </a:r>
            <a:r>
              <a:rPr lang="zh-CN" altLang="en-US" dirty="0">
                <a:latin typeface="Segoe UI" panose="020B0502040204020203" pitchFamily="34" charset="0"/>
                <a:ea typeface="Microsoft YaHei" panose="020B0503020204020204" pitchFamily="34" charset="-122"/>
              </a:rPr>
              <a:t>通过将用户添加到角色来简化分配</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应用开发人员可以：</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检查登录用户是否具有特定角色</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允许或阻止访问具有属性的特定端点</a:t>
            </a:r>
          </a:p>
        </p:txBody>
      </p:sp>
    </p:spTree>
  </p:cSld>
  <p:clrMapOvr>
    <a:overrideClrMapping bg1="lt1" tx1="dk1" bg2="lt2" tx2="dk2" accent1="accent1" accent2="accent2" accent3="accent3" accent4="accent4" accent5="accent5" accent6="accent6" hlink="hlink" folHlink="folHlink"/>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4982" y="77664"/>
            <a:ext cx="11016957" cy="430887"/>
          </a:xfrm>
        </p:spPr>
        <p:txBody>
          <a:bodyPr/>
          <a:lstStyle>
            <a:lvl1pPr>
              <a:defRPr>
                <a:solidFill>
                  <a:schemeClr val="tx1"/>
                </a:solidFill>
              </a:defRPr>
            </a:lvl1pPr>
          </a:lstStyle>
          <a:p>
            <a:r>
              <a:rPr lang="zh-CN" altLang="en-US" b="1">
                <a:latin typeface="Segoe UI Semibold" panose="020B0702040204020203" pitchFamily="34" charset="0"/>
                <a:ea typeface="Microsoft YaHei" panose="020B0503020204020204" pitchFamily="34" charset="-122"/>
              </a:rPr>
              <a:t>代码配置</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4982" y="637525"/>
            <a:ext cx="11017275" cy="30172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961">
                <a:latin typeface="Segoe UI" panose="020B0502040204020203" pitchFamily="34" charset="0"/>
                <a:ea typeface="Microsoft YaHei" panose="020B0503020204020204" pitchFamily="34" charset="-122"/>
              </a:rPr>
              <a:t>在 </a:t>
            </a:r>
            <a:r>
              <a:rPr lang="en-US" altLang="zh-CN" sz="1961">
                <a:latin typeface="Segoe UI" panose="020B0502040204020203" pitchFamily="34" charset="0"/>
                <a:ea typeface="Microsoft YaHei" panose="020B0503020204020204" pitchFamily="34" charset="-122"/>
              </a:rPr>
              <a:t>Azure AD </a:t>
            </a:r>
            <a:r>
              <a:rPr lang="zh-CN" altLang="en-US" sz="1961">
                <a:latin typeface="Segoe UI" panose="020B0502040204020203" pitchFamily="34" charset="0"/>
                <a:ea typeface="Microsoft YaHei" panose="020B0503020204020204" pitchFamily="34" charset="-122"/>
              </a:rPr>
              <a:t>中注册应用后，下一步是配置 </a:t>
            </a:r>
            <a:r>
              <a:rPr lang="en-US" altLang="zh-CN" sz="1961">
                <a:latin typeface="Segoe UI" panose="020B0502040204020203" pitchFamily="34" charset="0"/>
                <a:ea typeface="Microsoft YaHei" panose="020B0503020204020204" pitchFamily="34" charset="-122"/>
              </a:rPr>
              <a:t>Web </a:t>
            </a:r>
            <a:r>
              <a:rPr lang="zh-CN" altLang="en-US" sz="1961">
                <a:latin typeface="Segoe UI" panose="020B0502040204020203" pitchFamily="34" charset="0"/>
                <a:ea typeface="Microsoft YaHei" panose="020B0503020204020204" pitchFamily="34" charset="-122"/>
              </a:rPr>
              <a:t>应用。</a:t>
            </a:r>
            <a:endParaRPr lang="zh-CN" altLang="en-US" sz="1961"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10378" y="1843622"/>
            <a:ext cx="5180865" cy="317914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"AzureAd": {</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"Instance": </a:t>
            </a:r>
            <a:r>
              <a:rPr lang="en-US" altLang="zh-CN" sz="1400">
                <a:solidFill>
                  <a:srgbClr val="A31515"/>
                </a:solidFill>
                <a:latin typeface="Segoe UI" panose="020B0502040204020203" pitchFamily="34" charset="0"/>
                <a:ea typeface="Microsoft YaHei" panose="020B0503020204020204" pitchFamily="34" charset="-122"/>
              </a:rPr>
              <a:t>"https://login.microsoftonline.com/"</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"Domain": </a:t>
            </a:r>
            <a:r>
              <a:rPr lang="en-US" altLang="zh-CN" sz="1400">
                <a:solidFill>
                  <a:srgbClr val="A31515"/>
                </a:solidFill>
                <a:latin typeface="Segoe UI" panose="020B0502040204020203" pitchFamily="34" charset="0"/>
                <a:ea typeface="Microsoft YaHei" panose="020B0503020204020204" pitchFamily="34" charset="-122"/>
              </a:rPr>
              <a:t>"qualified.domain.name"</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"TenantId": </a:t>
            </a:r>
            <a:r>
              <a:rPr lang="en-US" altLang="zh-CN" sz="1400">
                <a:solidFill>
                  <a:srgbClr val="A31515"/>
                </a:solidFill>
                <a:latin typeface="Segoe UI" panose="020B0502040204020203" pitchFamily="34" charset="0"/>
                <a:ea typeface="Microsoft YaHei" panose="020B0503020204020204" pitchFamily="34" charset="-122"/>
              </a:rPr>
              <a:t>"22222222-2222-2222-2222-222222222222"</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"ClientId": </a:t>
            </a:r>
            <a:r>
              <a:rPr lang="en-US" altLang="zh-CN" sz="1400">
                <a:solidFill>
                  <a:srgbClr val="A31515"/>
                </a:solidFill>
                <a:latin typeface="Segoe UI" panose="020B0502040204020203" pitchFamily="34" charset="0"/>
                <a:ea typeface="Microsoft YaHei" panose="020B0503020204020204" pitchFamily="34" charset="-122"/>
              </a:rPr>
              <a:t>"11111111-1111-1111-11111111111111111"</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"ClientSecret": </a:t>
            </a:r>
            <a:r>
              <a:rPr lang="en-US" altLang="zh-CN" sz="1400">
                <a:solidFill>
                  <a:srgbClr val="A31515"/>
                </a:solidFill>
                <a:latin typeface="Segoe UI" panose="020B0502040204020203" pitchFamily="34" charset="0"/>
                <a:ea typeface="Microsoft YaHei" panose="020B0503020204020204" pitchFamily="34" charset="-122"/>
              </a:rPr>
              <a:t>""</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"CallbackPath": </a:t>
            </a:r>
            <a:r>
              <a:rPr lang="en-US" altLang="zh-CN" sz="1400">
                <a:solidFill>
                  <a:srgbClr val="A31515"/>
                </a:solidFill>
                <a:latin typeface="Segoe UI" panose="020B0502040204020203" pitchFamily="34" charset="0"/>
                <a:ea typeface="Microsoft YaHei" panose="020B0503020204020204" pitchFamily="34" charset="-122"/>
              </a:rPr>
              <a:t>"/signin-oidc"</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400">
                <a:solidFill>
                  <a:srgbClr val="000000"/>
                </a:solidFill>
                <a:latin typeface="Segoe UI" panose="020B0502040204020203" pitchFamily="34" charset="0"/>
                <a:ea typeface="Microsoft YaHei" panose="020B0503020204020204" pitchFamily="34" charset="-122"/>
              </a:rPr>
              <a:t>}</a:t>
            </a:r>
            <a:endParaRPr lang="zh-CN" altLang="en-US" sz="1400"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1475667"/>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JSON</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400757" y="1229277"/>
            <a:ext cx="5180865" cy="456233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176">
                <a:solidFill>
                  <a:srgbClr val="000000"/>
                </a:solidFill>
                <a:latin typeface="Segoe UI" panose="020B0502040204020203" pitchFamily="34" charset="0"/>
                <a:ea typeface="Microsoft YaHei" panose="020B0503020204020204" pitchFamily="34" charset="-122"/>
              </a:rPr>
              <a:t>@if (User.Identity.IsAuthenticated)</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&lt;div&gt;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&lt;table cellpadding=</a:t>
            </a:r>
            <a:r>
              <a:rPr lang="en-US" altLang="zh-CN" sz="1176">
                <a:solidFill>
                  <a:srgbClr val="A31515"/>
                </a:solidFill>
                <a:latin typeface="Segoe UI" panose="020B0502040204020203" pitchFamily="34" charset="0"/>
                <a:ea typeface="Microsoft YaHei" panose="020B0503020204020204" pitchFamily="34" charset="-122"/>
              </a:rPr>
              <a:t>"2"</a:t>
            </a: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cellspacing=</a:t>
            </a:r>
            <a:r>
              <a:rPr lang="en-US" altLang="zh-CN" sz="1176">
                <a:solidFill>
                  <a:srgbClr val="A31515"/>
                </a:solidFill>
                <a:latin typeface="Segoe UI" panose="020B0502040204020203" pitchFamily="34" charset="0"/>
                <a:ea typeface="Microsoft YaHei" panose="020B0503020204020204" pitchFamily="34" charset="-122"/>
              </a:rPr>
              <a:t>"2"</a:t>
            </a:r>
            <a:r>
              <a:rPr lang="en-US" altLang="zh-CN" sz="1176">
                <a:solidFill>
                  <a:srgbClr val="000000"/>
                </a:solidFill>
                <a:latin typeface="Segoe UI" panose="020B0502040204020203" pitchFamily="34" charset="0"/>
                <a:ea typeface="Microsoft YaHei" panose="020B0503020204020204" pitchFamily="34" charset="-122"/>
              </a:rPr>
              <a:t>&gt;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&lt;tr&gt;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&lt;th&gt;Claim&lt;/th&gt;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&lt;th&gt;Value&lt;/th&gt;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&lt;/tr&gt;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@foreach (</a:t>
            </a:r>
            <a:r>
              <a:rPr lang="en-US" altLang="zh-CN" sz="1176">
                <a:solidFill>
                  <a:srgbClr val="2B91AF"/>
                </a:solidFill>
                <a:latin typeface="Segoe UI" panose="020B0502040204020203" pitchFamily="34" charset="0"/>
                <a:ea typeface="Microsoft YaHei" panose="020B0503020204020204" pitchFamily="34" charset="-122"/>
              </a:rPr>
              <a:t>var</a:t>
            </a: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claim </a:t>
            </a:r>
            <a:r>
              <a:rPr lang="en-US" altLang="zh-CN" sz="1176">
                <a:solidFill>
                  <a:srgbClr val="0000FF"/>
                </a:solidFill>
                <a:latin typeface="Segoe UI" panose="020B0502040204020203" pitchFamily="34" charset="0"/>
                <a:ea typeface="Microsoft YaHei" panose="020B0503020204020204" pitchFamily="34" charset="-122"/>
              </a:rPr>
              <a:t>in</a:t>
            </a: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User.Claims)</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&lt;tr&gt;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&lt;td&gt;@claim.Type&lt;/td&gt;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&lt;td&gt;@claim.Value&lt;/td&gt;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&lt;/tr&gt;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&lt;/table&gt;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&lt;/div&gt;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a:t>
            </a:r>
            <a:endParaRPr lang="zh-CN" altLang="en-US" sz="1176"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400757" y="1094722"/>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89"/>
            <a:ext cx="8852144" cy="422423"/>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概述 </a:t>
            </a:r>
            <a:r>
              <a:rPr lang="en-US" altLang="zh-CN" b="1" spc="0" dirty="0">
                <a:latin typeface="Segoe UI Semibold" panose="020B0702040204020203" pitchFamily="34" charset="0"/>
                <a:ea typeface="Microsoft YaHei" panose="020B0503020204020204" pitchFamily="34" charset="-122"/>
              </a:rPr>
              <a:t>– </a:t>
            </a:r>
            <a:r>
              <a:rPr lang="zh-CN" altLang="en-US" b="1" spc="0" dirty="0">
                <a:latin typeface="Segoe UI Semibold" panose="020B0702040204020203" pitchFamily="34" charset="0"/>
                <a:ea typeface="Microsoft YaHei" panose="020B0503020204020204" pitchFamily="34" charset="-122"/>
              </a:rPr>
              <a:t>使用 </a:t>
            </a:r>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身份创建和保护自定义 </a:t>
            </a:r>
            <a:r>
              <a:rPr lang="en-US" altLang="zh-CN" b="1" spc="0" dirty="0">
                <a:latin typeface="Segoe UI Semibold" panose="020B0702040204020203" pitchFamily="34" charset="0"/>
                <a:ea typeface="Microsoft YaHei" panose="020B0503020204020204" pitchFamily="34" charset="-122"/>
              </a:rPr>
              <a:t>API</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40255094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048827"/>
            <a:ext cx="8547207" cy="760350"/>
          </a:xfrm>
        </p:spPr>
        <p:txBody>
          <a:bodyPr/>
          <a:lstStyle/>
          <a:p>
            <a:pPr defTabSz="653615"/>
            <a:r>
              <a:rPr lang="zh-CN" altLang="en-US" b="1" spc="0" dirty="0">
                <a:latin typeface="Segoe UI Semibold" panose="020B0702040204020203" pitchFamily="34" charset="0"/>
                <a:ea typeface="Microsoft YaHei" panose="020B0503020204020204" pitchFamily="34" charset="-122"/>
              </a:rPr>
              <a:t>在使用 </a:t>
            </a:r>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身份保护的自定义应用和 </a:t>
            </a:r>
            <a:r>
              <a:rPr lang="en-US" altLang="zh-CN" b="1" spc="0" dirty="0">
                <a:latin typeface="Segoe UI Semibold" panose="020B0702040204020203" pitchFamily="34" charset="0"/>
                <a:ea typeface="Microsoft YaHei" panose="020B0503020204020204" pitchFamily="34" charset="-122"/>
              </a:rPr>
              <a:t>API </a:t>
            </a:r>
            <a:r>
              <a:rPr lang="zh-CN" altLang="en-US" b="1" spc="0" dirty="0">
                <a:latin typeface="Segoe UI Semibold" panose="020B0702040204020203" pitchFamily="34" charset="0"/>
                <a:ea typeface="Microsoft YaHei" panose="020B0503020204020204" pitchFamily="34" charset="-122"/>
              </a:rPr>
              <a:t>中使用安全组。</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3958162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97958"/>
            <a:ext cx="11018520" cy="430826"/>
          </a:xfrm>
        </p:spPr>
        <p:txBody>
          <a:bodyPr/>
          <a:lstStyle/>
          <a:p>
            <a:r>
              <a:rPr lang="zh-CN" altLang="en-US" b="1" dirty="0">
                <a:latin typeface="Segoe UI Semibold" panose="020B0702040204020203" pitchFamily="34" charset="0"/>
                <a:ea typeface="Microsoft YaHei" panose="020B0503020204020204" pitchFamily="34" charset="-122"/>
              </a:rPr>
              <a:t>用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组管理应用访问</a:t>
            </a: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574273" y="1225291"/>
            <a:ext cx="11049681" cy="362072"/>
          </a:xfrm>
          <a:prstGeom prst="rect">
            <a:avLst/>
          </a:prstGeom>
          <a:noFill/>
        </p:spPr>
        <p:txBody>
          <a:bodyPr wrap="square" lIns="0" tIns="0" rIns="0" bIns="0" rtlCol="0">
            <a:spAutoFit/>
          </a:bodyPr>
          <a:lstStyle/>
          <a:p>
            <a:pPr defTabSz="914367"/>
            <a:r>
              <a:rPr lang="zh-CN" altLang="en-US" sz="2353" b="1">
                <a:solidFill>
                  <a:srgbClr val="0078D4"/>
                </a:solidFill>
                <a:latin typeface="Segoe UI Semibold" panose="020B0702040204020203" pitchFamily="34" charset="0"/>
                <a:ea typeface="Microsoft YaHei" panose="020B0503020204020204" pitchFamily="34" charset="-122"/>
              </a:rPr>
              <a:t>利用具有 </a:t>
            </a:r>
            <a:r>
              <a:rPr lang="en-US" altLang="zh-CN" sz="2353" b="1">
                <a:solidFill>
                  <a:srgbClr val="0078D4"/>
                </a:solidFill>
                <a:latin typeface="Segoe UI Semibold" panose="020B0702040204020203" pitchFamily="34" charset="0"/>
                <a:ea typeface="Microsoft YaHei" panose="020B0503020204020204" pitchFamily="34" charset="-122"/>
              </a:rPr>
              <a:t>Microsoft </a:t>
            </a:r>
            <a:r>
              <a:rPr lang="zh-CN" altLang="en-US" sz="2353" b="1">
                <a:solidFill>
                  <a:srgbClr val="0078D4"/>
                </a:solidFill>
                <a:latin typeface="Segoe UI Semibold" panose="020B0702040204020203" pitchFamily="34" charset="0"/>
                <a:ea typeface="Microsoft YaHei" panose="020B0503020204020204" pitchFamily="34" charset="-122"/>
              </a:rPr>
              <a:t>身份的自定义应用中的安全组。</a:t>
            </a:r>
            <a:endParaRPr lang="zh-CN" altLang="en-US" sz="2353" b="1" dirty="0">
              <a:solidFill>
                <a:srgbClr val="0078D4"/>
              </a:solidFill>
              <a:latin typeface="Segoe UI Semibold" panose="020B0702040204020203" pitchFamily="34" charset="0"/>
              <a:ea typeface="Microsoft YaHei" panose="020B0503020204020204" pitchFamily="34" charset="-122"/>
            </a:endParaRPr>
          </a:p>
        </p:txBody>
      </p:sp>
      <p:pic>
        <p:nvPicPr>
          <p:cNvPr id="9" name="Picture 8" descr="带放大镜的两个矩形的图标">
            <a:extLst>
              <a:ext uri="{FF2B5EF4-FFF2-40B4-BE49-F238E27FC236}">
                <a16:creationId xmlns:a16="http://schemas.microsoft.com/office/drawing/2014/main" id="{736468F0-60EB-4F52-AA55-37DF24E5B774}"/>
              </a:ext>
            </a:extLst>
          </p:cNvPr>
          <p:cNvPicPr>
            <a:picLocks noChangeAspect="1"/>
          </p:cNvPicPr>
          <p:nvPr/>
        </p:nvPicPr>
        <p:blipFill>
          <a:blip r:embed="rId3"/>
          <a:stretch>
            <a:fillRect/>
          </a:stretch>
        </p:blipFill>
        <p:spPr>
          <a:xfrm>
            <a:off x="574273" y="1858371"/>
            <a:ext cx="1066746" cy="1065251"/>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1965615" y="2209954"/>
            <a:ext cx="9627186" cy="362087"/>
          </a:xfrm>
          <a:prstGeom prst="rect">
            <a:avLst/>
          </a:prstGeom>
          <a:noFill/>
        </p:spPr>
        <p:txBody>
          <a:bodyPr wrap="square" lIns="0" tIns="0" rIns="0" bIns="0" rtlCol="0" anchor="ctr">
            <a:spAutoFit/>
          </a:bodyPr>
          <a:lstStyle/>
          <a:p>
            <a:pPr defTabSz="914367">
              <a:spcBef>
                <a:spcPts val="392"/>
              </a:spcBef>
            </a:pPr>
            <a:r>
              <a:rPr lang="zh-CN" altLang="en-US" sz="2353">
                <a:solidFill>
                  <a:srgbClr val="1A1A1A"/>
                </a:solidFill>
                <a:latin typeface="Segoe UI" panose="020B0502040204020203" pitchFamily="34" charset="0"/>
                <a:ea typeface="Microsoft YaHei" panose="020B0503020204020204" pitchFamily="34" charset="-122"/>
              </a:rPr>
              <a:t>组简化了访问管理和向单个用户授予权限的工作</a:t>
            </a:r>
            <a:endParaRPr lang="zh-CN" altLang="en-US" sz="2353" dirty="0">
              <a:solidFill>
                <a:srgbClr val="1A1A1A"/>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1965615" y="3067256"/>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向下箭头的图标">
            <a:extLst>
              <a:ext uri="{FF2B5EF4-FFF2-40B4-BE49-F238E27FC236}">
                <a16:creationId xmlns:a16="http://schemas.microsoft.com/office/drawing/2014/main" id="{61163966-1B47-4EDB-8799-E891CEF85A1E}"/>
              </a:ext>
            </a:extLst>
          </p:cNvPr>
          <p:cNvPicPr>
            <a:picLocks noChangeAspect="1"/>
          </p:cNvPicPr>
          <p:nvPr/>
        </p:nvPicPr>
        <p:blipFill>
          <a:blip r:embed="rId4"/>
          <a:stretch>
            <a:fillRect/>
          </a:stretch>
        </p:blipFill>
        <p:spPr>
          <a:xfrm>
            <a:off x="574273" y="3212246"/>
            <a:ext cx="1066746" cy="1065251"/>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1965615" y="3563829"/>
            <a:ext cx="9627186" cy="362087"/>
          </a:xfrm>
          <a:prstGeom prst="rect">
            <a:avLst/>
          </a:prstGeom>
          <a:noFill/>
        </p:spPr>
        <p:txBody>
          <a:bodyPr wrap="square" lIns="0" tIns="0" rIns="0" bIns="0" rtlCol="0" anchor="ctr">
            <a:spAutoFit/>
          </a:bodyPr>
          <a:lstStyle/>
          <a:p>
            <a:pPr defTabSz="914367"/>
            <a:r>
              <a:rPr lang="zh-CN" altLang="en-US" sz="2353">
                <a:solidFill>
                  <a:srgbClr val="1A1A1A"/>
                </a:solidFill>
                <a:latin typeface="Segoe UI" panose="020B0502040204020203" pitchFamily="34" charset="0"/>
                <a:ea typeface="Microsoft YaHei" panose="020B0503020204020204" pitchFamily="34" charset="-122"/>
              </a:rPr>
              <a:t>组可以配置为允许用户自己查找和加入组</a:t>
            </a:r>
            <a:endParaRPr lang="zh-CN" altLang="en-US" sz="2353" dirty="0">
              <a:solidFill>
                <a:srgbClr val="1A1A1A"/>
              </a:solidFill>
              <a:latin typeface="Segoe UI" panose="020B0502040204020203" pitchFamily="34" charset="0"/>
              <a:ea typeface="Microsoft YaHei" panose="020B0503020204020204" pitchFamily="34" charset="-122"/>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1965615" y="4422487"/>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包含三个水平排列圆圈的聊天气泡图标">
            <a:extLst>
              <a:ext uri="{FF2B5EF4-FFF2-40B4-BE49-F238E27FC236}">
                <a16:creationId xmlns:a16="http://schemas.microsoft.com/office/drawing/2014/main" id="{B31742F8-18F6-4830-AECE-3F68C930C534}"/>
              </a:ext>
            </a:extLst>
          </p:cNvPr>
          <p:cNvPicPr>
            <a:picLocks noChangeAspect="1"/>
          </p:cNvPicPr>
          <p:nvPr/>
        </p:nvPicPr>
        <p:blipFill>
          <a:blip r:embed="rId5"/>
          <a:stretch>
            <a:fillRect/>
          </a:stretch>
        </p:blipFill>
        <p:spPr>
          <a:xfrm>
            <a:off x="574273" y="4566121"/>
            <a:ext cx="1066746" cy="1065251"/>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1965615" y="4917704"/>
            <a:ext cx="9627186" cy="362087"/>
          </a:xfrm>
          <a:prstGeom prst="rect">
            <a:avLst/>
          </a:prstGeom>
          <a:noFill/>
        </p:spPr>
        <p:txBody>
          <a:bodyPr wrap="square" lIns="0" tIns="0" rIns="0" bIns="0" rtlCol="0" anchor="ctr">
            <a:spAutoFit/>
          </a:bodyPr>
          <a:lstStyle/>
          <a:p>
            <a:pPr defTabSz="914367"/>
            <a:r>
              <a:rPr lang="zh-CN" altLang="en-US" sz="2353">
                <a:solidFill>
                  <a:srgbClr val="1A1A1A"/>
                </a:solidFill>
                <a:latin typeface="Segoe UI" panose="020B0502040204020203" pitchFamily="34" charset="0"/>
                <a:ea typeface="Microsoft YaHei" panose="020B0503020204020204" pitchFamily="34" charset="-122"/>
              </a:rPr>
              <a:t>可以选择自动批准加入请求，或需要组所有者的明确批准</a:t>
            </a:r>
            <a:endParaRPr lang="zh-CN" altLang="en-US" sz="2353"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0743820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12966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自定义应用和 </a:t>
            </a:r>
            <a:r>
              <a:rPr lang="en-US" altLang="zh-CN" b="1" dirty="0">
                <a:latin typeface="Segoe UI Semibold" panose="020B0702040204020203" pitchFamily="34" charset="0"/>
                <a:ea typeface="Microsoft YaHei" panose="020B0503020204020204" pitchFamily="34" charset="-122"/>
              </a:rPr>
              <a:t>API </a:t>
            </a:r>
            <a:r>
              <a:rPr lang="zh-CN" altLang="en-US" b="1" dirty="0">
                <a:latin typeface="Segoe UI Semibold" panose="020B0702040204020203" pitchFamily="34" charset="0"/>
                <a:ea typeface="Microsoft YaHei" panose="020B0503020204020204" pitchFamily="34" charset="-122"/>
              </a:rPr>
              <a:t>中的安全组</a:t>
            </a:r>
          </a:p>
        </p:txBody>
      </p:sp>
      <p:sp>
        <p:nvSpPr>
          <p:cNvPr id="3" name="Subtitle"/>
          <p:cNvSpPr>
            <a:spLocks noGrp="1"/>
          </p:cNvSpPr>
          <p:nvPr>
            <p:ph sz="quarter" idx="10"/>
          </p:nvPr>
        </p:nvSpPr>
        <p:spPr>
          <a:xfrm>
            <a:off x="583460" y="866924"/>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自定义应用可以请求用户组成员的身份，以提供或限制对应用中的某些功能的访问。</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08856" y="1749303"/>
            <a:ext cx="10971244" cy="411116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"optionalClaims": {</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"idToken": [</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"name": </a:t>
            </a:r>
            <a:r>
              <a:rPr lang="en-US" altLang="zh-CN" sz="1176">
                <a:solidFill>
                  <a:srgbClr val="A31515"/>
                </a:solidFill>
                <a:latin typeface="Segoe UI" panose="020B0502040204020203" pitchFamily="34" charset="0"/>
                <a:ea typeface="Microsoft YaHei" panose="020B0503020204020204" pitchFamily="34" charset="-122"/>
              </a:rPr>
              <a:t>"groups"</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"source": </a:t>
            </a:r>
            <a:r>
              <a:rPr lang="en-US" altLang="zh-CN" sz="1176">
                <a:solidFill>
                  <a:srgbClr val="0000FF"/>
                </a:solidFill>
                <a:latin typeface="Segoe UI" panose="020B0502040204020203" pitchFamily="34" charset="0"/>
                <a:ea typeface="Microsoft YaHei" panose="020B0503020204020204" pitchFamily="34" charset="-122"/>
              </a:rPr>
              <a:t>null</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"essential": </a:t>
            </a:r>
            <a:r>
              <a:rPr lang="en-US" altLang="zh-CN" sz="1176">
                <a:solidFill>
                  <a:srgbClr val="0000FF"/>
                </a:solidFill>
                <a:latin typeface="Segoe UI" panose="020B0502040204020203" pitchFamily="34" charset="0"/>
                <a:ea typeface="Microsoft YaHei" panose="020B0503020204020204" pitchFamily="34" charset="-122"/>
              </a:rPr>
              <a:t>false</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"additionalProperties": [ </a:t>
            </a:r>
            <a:r>
              <a:rPr lang="en-US" altLang="zh-CN" sz="1176">
                <a:solidFill>
                  <a:srgbClr val="A31515"/>
                </a:solidFill>
                <a:latin typeface="Segoe UI" panose="020B0502040204020203" pitchFamily="34" charset="0"/>
                <a:ea typeface="Microsoft YaHei" panose="020B0503020204020204" pitchFamily="34" charset="-122"/>
              </a:rPr>
              <a:t>"emit_as_roles"</a:t>
            </a: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"accessToken": [],</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"saml2Token": []</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a:t>
            </a:r>
            <a:endParaRPr lang="zh-CN" altLang="en-US" sz="1176"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08856" y="1656885"/>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JSON</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162458"/>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代码配置</a:t>
            </a:r>
          </a:p>
        </p:txBody>
      </p:sp>
      <p:sp>
        <p:nvSpPr>
          <p:cNvPr id="3" name="Subtitle"/>
          <p:cNvSpPr>
            <a:spLocks noGrp="1"/>
          </p:cNvSpPr>
          <p:nvPr>
            <p:ph sz="quarter" idx="10"/>
          </p:nvPr>
        </p:nvSpPr>
        <p:spPr>
          <a:xfrm>
            <a:off x="583460" y="910650"/>
            <a:ext cx="11017275"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ASP.NET </a:t>
            </a:r>
            <a:r>
              <a:rPr lang="zh-CN" altLang="en-US">
                <a:latin typeface="Segoe UI" panose="020B0502040204020203" pitchFamily="34" charset="0"/>
                <a:ea typeface="Microsoft YaHei" panose="020B0503020204020204" pitchFamily="34" charset="-122"/>
              </a:rPr>
              <a:t>中，你可以通过在方法中加上 </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授权</a:t>
            </a:r>
            <a:r>
              <a:rPr lang="en-US" altLang="zh-CN">
                <a:latin typeface="Segoe UI" panose="020B0502040204020203" pitchFamily="34" charset="0"/>
                <a:ea typeface="Microsoft YaHei" panose="020B0503020204020204" pitchFamily="34" charset="-122"/>
              </a:rPr>
              <a:t>] </a:t>
            </a:r>
            <a:r>
              <a:rPr lang="zh-CN" altLang="en-US">
                <a:latin typeface="Segoe UI" panose="020B0502040204020203" pitchFamily="34" charset="0"/>
                <a:ea typeface="Microsoft YaHei" panose="020B0503020204020204" pitchFamily="34" charset="-122"/>
              </a:rPr>
              <a:t>属性来保护一个控制器，只有通过认证的用户才能进行访问。</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08856" y="2652198"/>
            <a:ext cx="5180865" cy="187933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[Authorize(Roles("22222222-2222-2222-2222-222222222222"))]</a:t>
            </a:r>
            <a:br>
              <a:rPr lang="zh-CN" altLang="en-US">
                <a:latin typeface="Segoe UI" panose="020B0502040204020203" pitchFamily="34" charset="0"/>
                <a:ea typeface="Microsoft YaHei" panose="020B0503020204020204" pitchFamily="34" charset="-122"/>
              </a:rPr>
            </a:br>
            <a:r>
              <a:rPr lang="en-US" altLang="zh-CN">
                <a:solidFill>
                  <a:srgbClr val="0000FF"/>
                </a:solidFill>
                <a:latin typeface="Segoe UI" panose="020B0502040204020203" pitchFamily="34" charset="0"/>
                <a:ea typeface="Microsoft YaHei" panose="020B0503020204020204" pitchFamily="34" charset="-122"/>
              </a:rPr>
              <a:t>public</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FF"/>
                </a:solidFill>
                <a:latin typeface="Segoe UI" panose="020B0502040204020203" pitchFamily="34" charset="0"/>
                <a:ea typeface="Microsoft YaHei" panose="020B0503020204020204" pitchFamily="34" charset="-122"/>
              </a:rPr>
              <a:t>class</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2B91AF"/>
                </a:solidFill>
                <a:latin typeface="Segoe UI" panose="020B0502040204020203" pitchFamily="34" charset="0"/>
                <a:ea typeface="Microsoft YaHei" panose="020B0503020204020204" pitchFamily="34" charset="-122"/>
              </a:rPr>
              <a:t>ProductsController</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 Controller</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 }</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08856" y="2281947"/>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399234" y="1763835"/>
            <a:ext cx="5180865" cy="365605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@if (User.IsInRole(</a:t>
            </a:r>
            <a:r>
              <a:rPr lang="en-US" altLang="zh-CN">
                <a:solidFill>
                  <a:srgbClr val="A31515"/>
                </a:solidFill>
                <a:latin typeface="Segoe UI" panose="020B0502040204020203" pitchFamily="34" charset="0"/>
                <a:ea typeface="Microsoft YaHei" panose="020B0503020204020204" pitchFamily="34" charset="-122"/>
              </a:rPr>
              <a:t>"22222222-2222-2222-2222-222222222222"</a:t>
            </a:r>
            <a:r>
              <a:rPr lang="en-US" altLang="zh-CN">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&lt;li class=</a:t>
            </a:r>
            <a:r>
              <a:rPr lang="en-US" altLang="zh-CN">
                <a:solidFill>
                  <a:srgbClr val="A31515"/>
                </a:solidFill>
                <a:latin typeface="Segoe UI" panose="020B0502040204020203" pitchFamily="34" charset="0"/>
                <a:ea typeface="Microsoft YaHei" panose="020B0503020204020204" pitchFamily="34" charset="-122"/>
              </a:rPr>
              <a:t>"nav-item"</a:t>
            </a:r>
            <a:r>
              <a:rPr lang="en-US" altLang="zh-CN">
                <a:solidFill>
                  <a:srgbClr val="000000"/>
                </a:solidFill>
                <a:latin typeface="Segoe UI" panose="020B0502040204020203" pitchFamily="34" charset="0"/>
                <a:ea typeface="Microsoft YaHei" panose="020B0503020204020204" pitchFamily="34" charset="-122"/>
              </a:rPr>
              <a:t>&gt;</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&lt;a class=</a:t>
            </a:r>
            <a:r>
              <a:rPr lang="en-US" altLang="zh-CN">
                <a:solidFill>
                  <a:srgbClr val="A31515"/>
                </a:solidFill>
                <a:latin typeface="Segoe UI" panose="020B0502040204020203" pitchFamily="34" charset="0"/>
                <a:ea typeface="Microsoft YaHei" panose="020B0503020204020204" pitchFamily="34" charset="-122"/>
              </a:rPr>
              <a:t>"nav-link text-dark"</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asp-area=</a:t>
            </a:r>
            <a:r>
              <a:rPr lang="en-US" altLang="zh-CN">
                <a:solidFill>
                  <a:srgbClr val="A31515"/>
                </a:solidFill>
                <a:latin typeface="Segoe UI" panose="020B0502040204020203" pitchFamily="34" charset="0"/>
                <a:ea typeface="Microsoft YaHei" panose="020B0503020204020204" pitchFamily="34" charset="-122"/>
              </a:rPr>
              <a:t>""</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asp-controller=</a:t>
            </a:r>
            <a:r>
              <a:rPr lang="en-US" altLang="zh-CN">
                <a:solidFill>
                  <a:srgbClr val="A31515"/>
                </a:solidFill>
                <a:latin typeface="Segoe UI" panose="020B0502040204020203" pitchFamily="34" charset="0"/>
                <a:ea typeface="Microsoft YaHei" panose="020B0503020204020204" pitchFamily="34" charset="-122"/>
              </a:rPr>
              <a:t>"Products"</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asp-action=</a:t>
            </a:r>
            <a:r>
              <a:rPr lang="en-US" altLang="zh-CN">
                <a:solidFill>
                  <a:srgbClr val="A31515"/>
                </a:solidFill>
                <a:latin typeface="Segoe UI" panose="020B0502040204020203" pitchFamily="34" charset="0"/>
                <a:ea typeface="Microsoft YaHei" panose="020B0503020204020204" pitchFamily="34" charset="-122"/>
              </a:rPr>
              <a:t>"Index"</a:t>
            </a:r>
            <a:r>
              <a:rPr lang="en-US" altLang="zh-CN">
                <a:solidFill>
                  <a:srgbClr val="000000"/>
                </a:solidFill>
                <a:latin typeface="Segoe UI" panose="020B0502040204020203" pitchFamily="34" charset="0"/>
                <a:ea typeface="Microsoft YaHei" panose="020B0503020204020204" pitchFamily="34" charset="-122"/>
              </a:rPr>
              <a:t>&gt;Products&lt;/a&gt;</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&lt;/li&gt;</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399234" y="1424818"/>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6858001" cy="2331857"/>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在自定义应用和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API </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中与用户、组和角色一起工作</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在使用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身份保护的自定义应用和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API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中使用安全组。</a:t>
            </a:r>
          </a:p>
        </p:txBody>
      </p:sp>
    </p:spTree>
    <p:extLst>
      <p:ext uri="{BB962C8B-B14F-4D97-AF65-F5344CB8AC3E}">
        <p14:creationId xmlns:p14="http://schemas.microsoft.com/office/powerpoint/2010/main" val="24481378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38913"/>
            <a:ext cx="8852144" cy="380175"/>
          </a:xfrm>
        </p:spPr>
        <p:txBody>
          <a:bodyPr/>
          <a:lstStyle/>
          <a:p>
            <a:pPr defTabSz="653615"/>
            <a:r>
              <a:rPr lang="zh-CN" altLang="en-US" b="1" spc="0" dirty="0">
                <a:latin typeface="Segoe UI Semibold" panose="020B0702040204020203" pitchFamily="34" charset="0"/>
                <a:ea typeface="Microsoft YaHei" panose="020B0503020204020204" pitchFamily="34" charset="-122"/>
              </a:rPr>
              <a:t>在自定义应用中利用应用角色</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2142603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312117"/>
            <a:ext cx="11018520" cy="430826"/>
          </a:xfrm>
        </p:spPr>
        <p:txBody>
          <a:bodyPr/>
          <a:lstStyle/>
          <a:p>
            <a:r>
              <a:rPr lang="zh-CN" altLang="en-US" b="1">
                <a:latin typeface="Segoe UI Semibold" panose="020B0702040204020203" pitchFamily="34" charset="0"/>
                <a:ea typeface="Microsoft YaHei" panose="020B0503020204020204" pitchFamily="34" charset="-122"/>
              </a:rPr>
              <a:t>自定义应用和 </a:t>
            </a:r>
            <a:r>
              <a:rPr lang="en-US" altLang="zh-CN" b="1">
                <a:latin typeface="Segoe UI Semibold" panose="020B0702040204020203" pitchFamily="34" charset="0"/>
                <a:ea typeface="Microsoft YaHei" panose="020B0503020204020204" pitchFamily="34" charset="-122"/>
              </a:rPr>
              <a:t>API </a:t>
            </a:r>
            <a:r>
              <a:rPr lang="zh-CN" altLang="en-US" b="1">
                <a:latin typeface="Segoe UI Semibold" panose="020B0702040204020203" pitchFamily="34" charset="0"/>
                <a:ea typeface="Microsoft YaHei" panose="020B0503020204020204" pitchFamily="34" charset="-122"/>
              </a:rPr>
              <a:t>中的应用角色</a:t>
            </a:r>
            <a:endParaRPr lang="zh-CN" altLang="en-US" b="1" dirty="0">
              <a:latin typeface="Segoe UI Semibold" panose="020B0702040204020203" pitchFamily="34" charset="0"/>
              <a:ea typeface="Microsoft YaHei" panose="020B0503020204020204" pitchFamily="34" charset="-122"/>
            </a:endParaRP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574273" y="908269"/>
            <a:ext cx="11049681" cy="362087"/>
          </a:xfrm>
          <a:prstGeom prst="rect">
            <a:avLst/>
          </a:prstGeom>
          <a:noFill/>
        </p:spPr>
        <p:txBody>
          <a:bodyPr wrap="square" lIns="0" tIns="0" rIns="0" bIns="0" rtlCol="0">
            <a:spAutoFit/>
          </a:bodyPr>
          <a:lstStyle/>
          <a:p>
            <a:pPr defTabSz="914367"/>
            <a:r>
              <a:rPr lang="en-US" altLang="zh-CN" sz="2353" b="1" dirty="0">
                <a:solidFill>
                  <a:srgbClr val="0078D4"/>
                </a:solidFill>
                <a:latin typeface="Segoe UI Semibold" panose="020B0702040204020203" pitchFamily="34" charset="0"/>
                <a:ea typeface="Microsoft YaHei" panose="020B0503020204020204" pitchFamily="34" charset="-122"/>
              </a:rPr>
              <a:t>RBAC </a:t>
            </a:r>
            <a:r>
              <a:rPr lang="zh-CN" altLang="en-US" sz="2353" b="1" dirty="0">
                <a:solidFill>
                  <a:srgbClr val="0078D4"/>
                </a:solidFill>
                <a:latin typeface="Segoe UI Semibold" panose="020B0702040204020203" pitchFamily="34" charset="0"/>
                <a:ea typeface="Microsoft YaHei" panose="020B0503020204020204" pitchFamily="34" charset="-122"/>
              </a:rPr>
              <a:t>使管理员能够向角色与个人或组授予权限</a:t>
            </a:r>
          </a:p>
        </p:txBody>
      </p:sp>
      <p:pic>
        <p:nvPicPr>
          <p:cNvPr id="9" name="Picture 8" descr="Icon of two rectangles with magnifying glass ">
            <a:extLst>
              <a:ext uri="{FF2B5EF4-FFF2-40B4-BE49-F238E27FC236}">
                <a16:creationId xmlns:a16="http://schemas.microsoft.com/office/drawing/2014/main" id="{736468F0-60EB-4F52-AA55-37DF24E5B774}"/>
              </a:ext>
            </a:extLst>
          </p:cNvPr>
          <p:cNvPicPr>
            <a:picLocks noChangeAspect="1"/>
          </p:cNvPicPr>
          <p:nvPr/>
        </p:nvPicPr>
        <p:blipFill>
          <a:blip r:embed="rId3"/>
          <a:stretch>
            <a:fillRect/>
          </a:stretch>
        </p:blipFill>
        <p:spPr>
          <a:xfrm>
            <a:off x="574273" y="1803712"/>
            <a:ext cx="1066746" cy="1065251"/>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1965615" y="2125127"/>
            <a:ext cx="9627186" cy="422423"/>
          </a:xfrm>
          <a:prstGeom prst="rect">
            <a:avLst/>
          </a:prstGeom>
          <a:noFill/>
        </p:spPr>
        <p:txBody>
          <a:bodyPr wrap="square" lIns="0" tIns="0" rIns="0" bIns="0" rtlCol="0" anchor="ctr">
            <a:spAutoFit/>
          </a:bodyPr>
          <a:lstStyle/>
          <a:p>
            <a:pPr defTabSz="914367"/>
            <a:r>
              <a:rPr lang="zh-CN" altLang="en-US" sz="2745">
                <a:solidFill>
                  <a:srgbClr val="1A1A1A"/>
                </a:solidFill>
                <a:latin typeface="Segoe UI" panose="020B0502040204020203" pitchFamily="34" charset="0"/>
                <a:ea typeface="Microsoft YaHei" panose="020B0503020204020204" pitchFamily="34" charset="-122"/>
              </a:rPr>
              <a:t>管理员为用户和组分配角色，以控制操作和访问</a:t>
            </a:r>
            <a:endParaRPr lang="zh-CN" altLang="en-US" sz="2745" dirty="0">
              <a:solidFill>
                <a:srgbClr val="1A1A1A"/>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1965615" y="3012597"/>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Icon of downward arrow">
            <a:extLst>
              <a:ext uri="{FF2B5EF4-FFF2-40B4-BE49-F238E27FC236}">
                <a16:creationId xmlns:a16="http://schemas.microsoft.com/office/drawing/2014/main" id="{61163966-1B47-4EDB-8799-E891CEF85A1E}"/>
              </a:ext>
            </a:extLst>
          </p:cNvPr>
          <p:cNvPicPr>
            <a:picLocks noChangeAspect="1"/>
          </p:cNvPicPr>
          <p:nvPr/>
        </p:nvPicPr>
        <p:blipFill>
          <a:blip r:embed="rId4"/>
          <a:stretch>
            <a:fillRect/>
          </a:stretch>
        </p:blipFill>
        <p:spPr>
          <a:xfrm>
            <a:off x="574273" y="3157587"/>
            <a:ext cx="1066746" cy="1065251"/>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1965615" y="3267796"/>
            <a:ext cx="9627186" cy="844833"/>
          </a:xfrm>
          <a:prstGeom prst="rect">
            <a:avLst/>
          </a:prstGeom>
          <a:noFill/>
        </p:spPr>
        <p:txBody>
          <a:bodyPr wrap="square" lIns="0" tIns="0" rIns="0" bIns="0" rtlCol="0" anchor="ctr">
            <a:spAutoFit/>
          </a:bodyPr>
          <a:lstStyle/>
          <a:p>
            <a:pPr defTabSz="914367">
              <a:spcBef>
                <a:spcPct val="43750"/>
              </a:spcBef>
              <a:spcAft>
                <a:spcPct val="43750"/>
              </a:spcAft>
            </a:pPr>
            <a:r>
              <a:rPr lang="zh-CN" altLang="en-US" sz="2745">
                <a:solidFill>
                  <a:srgbClr val="1A1A1A"/>
                </a:solidFill>
                <a:latin typeface="Segoe UI" panose="020B0502040204020203" pitchFamily="34" charset="0"/>
                <a:ea typeface="Microsoft YaHei" panose="020B0503020204020204" pitchFamily="34" charset="-122"/>
              </a:rPr>
              <a:t>开发人员可以在其应用中安全地执行授权，而不需要花费太多精力</a:t>
            </a:r>
            <a:endParaRPr lang="zh-CN" altLang="en-US" sz="2745" dirty="0">
              <a:solidFill>
                <a:srgbClr val="1A1A1A"/>
              </a:solidFill>
              <a:latin typeface="Segoe UI" panose="020B0502040204020203" pitchFamily="34" charset="0"/>
              <a:ea typeface="Microsoft YaHei" panose="020B0503020204020204" pitchFamily="34" charset="-122"/>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1965615" y="4367828"/>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Icon of chat bubble with three circles arranged horizontally">
            <a:extLst>
              <a:ext uri="{FF2B5EF4-FFF2-40B4-BE49-F238E27FC236}">
                <a16:creationId xmlns:a16="http://schemas.microsoft.com/office/drawing/2014/main" id="{B31742F8-18F6-4830-AECE-3F68C930C534}"/>
              </a:ext>
            </a:extLst>
          </p:cNvPr>
          <p:cNvPicPr>
            <a:picLocks noChangeAspect="1"/>
          </p:cNvPicPr>
          <p:nvPr/>
        </p:nvPicPr>
        <p:blipFill>
          <a:blip r:embed="rId5"/>
          <a:stretch>
            <a:fillRect/>
          </a:stretch>
        </p:blipFill>
        <p:spPr>
          <a:xfrm>
            <a:off x="574273" y="4511462"/>
            <a:ext cx="1066746" cy="1065251"/>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1965615" y="4832877"/>
            <a:ext cx="9627186" cy="422423"/>
          </a:xfrm>
          <a:prstGeom prst="rect">
            <a:avLst/>
          </a:prstGeom>
          <a:noFill/>
        </p:spPr>
        <p:txBody>
          <a:bodyPr wrap="square" lIns="0" tIns="0" rIns="0" bIns="0" rtlCol="0" anchor="ctr">
            <a:spAutoFit/>
          </a:bodyPr>
          <a:lstStyle/>
          <a:p>
            <a:pPr defTabSz="914367"/>
            <a:r>
              <a:rPr lang="zh-CN" altLang="en-US" sz="2745">
                <a:solidFill>
                  <a:srgbClr val="1A1A1A"/>
                </a:solidFill>
                <a:latin typeface="Segoe UI" panose="020B0502040204020203" pitchFamily="34" charset="0"/>
                <a:ea typeface="Microsoft YaHei" panose="020B0503020204020204" pitchFamily="34" charset="-122"/>
              </a:rPr>
              <a:t>应用角色是在 </a:t>
            </a:r>
            <a:r>
              <a:rPr lang="en-US" altLang="zh-CN" sz="2745">
                <a:solidFill>
                  <a:srgbClr val="1A1A1A"/>
                </a:solidFill>
                <a:latin typeface="Segoe UI" panose="020B0502040204020203" pitchFamily="34" charset="0"/>
                <a:ea typeface="Microsoft YaHei" panose="020B0503020204020204" pitchFamily="34" charset="-122"/>
              </a:rPr>
              <a:t>Azure AD </a:t>
            </a:r>
            <a:r>
              <a:rPr lang="zh-CN" altLang="en-US" sz="2745">
                <a:solidFill>
                  <a:srgbClr val="1A1A1A"/>
                </a:solidFill>
                <a:latin typeface="Segoe UI" panose="020B0502040204020203" pitchFamily="34" charset="0"/>
                <a:ea typeface="Microsoft YaHei" panose="020B0503020204020204" pitchFamily="34" charset="-122"/>
              </a:rPr>
              <a:t>管理中心的应用注册清单中定义的。</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69926556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ic that represents User Group Role Manifest.">
            <a:extLst>
              <a:ext uri="{FF2B5EF4-FFF2-40B4-BE49-F238E27FC236}">
                <a16:creationId xmlns:a16="http://schemas.microsoft.com/office/drawing/2014/main" id="{A65CAD32-AAFB-4D3C-B483-54AA0DCEC4FC}"/>
              </a:ext>
            </a:extLst>
          </p:cNvPr>
          <p:cNvPicPr>
            <a:picLocks noChangeAspect="1"/>
          </p:cNvPicPr>
          <p:nvPr/>
        </p:nvPicPr>
        <p:blipFill>
          <a:blip r:embed="rId4"/>
          <a:stretch>
            <a:fillRect/>
          </a:stretch>
        </p:blipFill>
        <p:spPr>
          <a:xfrm>
            <a:off x="442765" y="1298136"/>
            <a:ext cx="5060393" cy="4261728"/>
          </a:xfrm>
          <a:prstGeom prst="rect">
            <a:avLst/>
          </a:prstGeom>
        </p:spPr>
      </p:pic>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42766" y="194495"/>
            <a:ext cx="11306469" cy="403079"/>
          </a:xfrm>
        </p:spPr>
        <p:txBody>
          <a:bodyPr/>
          <a:lstStyle/>
          <a:p>
            <a:r>
              <a:rPr lang="zh-CN" altLang="en-US" b="1">
                <a:latin typeface="Segoe UI Semibold" panose="020B0702040204020203" pitchFamily="34" charset="0"/>
                <a:ea typeface="Microsoft YaHei" panose="020B0503020204020204" pitchFamily="34" charset="-122"/>
              </a:rPr>
              <a:t>声明应用的角色</a:t>
            </a:r>
            <a:endParaRPr lang="zh-CN" altLang="en-US" b="1" dirty="0">
              <a:latin typeface="Segoe UI Semibold" panose="020B0702040204020203" pitchFamily="34" charset="0"/>
              <a:ea typeface="Microsoft YaHei" panose="020B0503020204020204" pitchFamily="34" charset="-122"/>
            </a:endParaRP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42766" y="703775"/>
            <a:ext cx="11306469" cy="287771"/>
          </a:xfrm>
        </p:spPr>
        <p:txBody>
          <a:bodyPr/>
          <a:lstStyle/>
          <a:p>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管理中心的应用中管理的应用角色</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FF2B5EF4-FFF2-40B4-BE49-F238E27FC236}">
                <a16:creationId xmlns:a16="http://schemas.microsoft.com/office/drawing/2014/main" id="{76F0AEDE-2759-4709-AEA4-F10C732BF8B9}"/>
              </a:ext>
              <a:ext uri="{C183D7F6-B498-43B3-948B-1728B52AA6E4}">
                <adec:decorative xmlns:adec="http://schemas.microsoft.com/office/drawing/2017/decorative" val="1"/>
              </a:ext>
            </a:extLst>
          </p:cNvPr>
          <p:cNvSpPr/>
          <p:nvPr/>
        </p:nvSpPr>
        <p:spPr>
          <a:xfrm>
            <a:off x="5867767" y="1370603"/>
            <a:ext cx="6102782" cy="4483711"/>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tIns="249007" rIns="249007" bIns="249007" rtlCol="0" anchor="ctr">
            <a:spAutoFit/>
          </a:bodyPr>
          <a:lstStyle/>
          <a:p>
            <a:pPr defTabSz="914367"/>
            <a:r>
              <a:rPr lang="en-US" altLang="zh-CN" sz="1176">
                <a:solidFill>
                  <a:srgbClr val="A31515"/>
                </a:solidFill>
                <a:latin typeface="Segoe UI" panose="020B0502040204020203" pitchFamily="34" charset="0"/>
                <a:ea typeface="Microsoft YaHei" panose="020B0503020204020204" pitchFamily="34" charset="-122"/>
              </a:rPr>
              <a:t>"appRoles"</a:t>
            </a:r>
            <a:r>
              <a:rPr lang="en-US" altLang="zh-CN" sz="1176">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"allowedMemberTypes": [ </a:t>
            </a:r>
            <a:r>
              <a:rPr lang="en-US" altLang="zh-CN" sz="1176">
                <a:solidFill>
                  <a:srgbClr val="A31515"/>
                </a:solidFill>
                <a:latin typeface="Segoe UI" panose="020B0502040204020203" pitchFamily="34" charset="0"/>
                <a:ea typeface="Microsoft YaHei" panose="020B0503020204020204" pitchFamily="34" charset="-122"/>
              </a:rPr>
              <a:t>"User"</a:t>
            </a: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"description": </a:t>
            </a:r>
            <a:r>
              <a:rPr lang="en-US" altLang="zh-CN" sz="1176">
                <a:solidFill>
                  <a:srgbClr val="A31515"/>
                </a:solidFill>
                <a:latin typeface="Segoe UI" panose="020B0502040204020203" pitchFamily="34" charset="0"/>
                <a:ea typeface="Microsoft YaHei" panose="020B0503020204020204" pitchFamily="34" charset="-122"/>
              </a:rPr>
              <a:t>"Administrator role for Product Catalog web application."</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"displayName": </a:t>
            </a:r>
            <a:r>
              <a:rPr lang="en-US" altLang="zh-CN" sz="1176">
                <a:solidFill>
                  <a:srgbClr val="A31515"/>
                </a:solidFill>
                <a:latin typeface="Segoe UI" panose="020B0502040204020203" pitchFamily="34" charset="0"/>
                <a:ea typeface="Microsoft YaHei" panose="020B0503020204020204" pitchFamily="34" charset="-122"/>
              </a:rPr>
              <a:t>"ProductAdministrators"</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"id": </a:t>
            </a:r>
            <a:r>
              <a:rPr lang="en-US" altLang="zh-CN" sz="1176">
                <a:solidFill>
                  <a:srgbClr val="A31515"/>
                </a:solidFill>
                <a:latin typeface="Segoe UI" panose="020B0502040204020203" pitchFamily="34" charset="0"/>
                <a:ea typeface="Microsoft YaHei" panose="020B0503020204020204" pitchFamily="34" charset="-122"/>
              </a:rPr>
              <a:t>"98ce9517-557f-4ac5-b827-f18d948ee552"</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"isEnabled": </a:t>
            </a:r>
            <a:r>
              <a:rPr lang="en-US" altLang="zh-CN" sz="1176">
                <a:solidFill>
                  <a:srgbClr val="0000FF"/>
                </a:solidFill>
                <a:latin typeface="Segoe UI" panose="020B0502040204020203" pitchFamily="34" charset="0"/>
                <a:ea typeface="Microsoft YaHei" panose="020B0503020204020204" pitchFamily="34" charset="-122"/>
              </a:rPr>
              <a:t>true</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"lang": </a:t>
            </a:r>
            <a:r>
              <a:rPr lang="en-US" altLang="zh-CN" sz="1176">
                <a:solidFill>
                  <a:srgbClr val="0000FF"/>
                </a:solidFill>
                <a:latin typeface="Segoe UI" panose="020B0502040204020203" pitchFamily="34" charset="0"/>
                <a:ea typeface="Microsoft YaHei" panose="020B0503020204020204" pitchFamily="34" charset="-122"/>
              </a:rPr>
              <a:t>null</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"origin": </a:t>
            </a:r>
            <a:r>
              <a:rPr lang="en-US" altLang="zh-CN" sz="1176">
                <a:solidFill>
                  <a:srgbClr val="A31515"/>
                </a:solidFill>
                <a:latin typeface="Segoe UI" panose="020B0502040204020203" pitchFamily="34" charset="0"/>
                <a:ea typeface="Microsoft YaHei" panose="020B0503020204020204" pitchFamily="34" charset="-122"/>
              </a:rPr>
              <a:t>"Application"</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"value": </a:t>
            </a:r>
            <a:r>
              <a:rPr lang="en-US" altLang="zh-CN" sz="1176">
                <a:solidFill>
                  <a:srgbClr val="A31515"/>
                </a:solidFill>
                <a:latin typeface="Segoe UI" panose="020B0502040204020203" pitchFamily="34" charset="0"/>
                <a:ea typeface="Microsoft YaHei" panose="020B0503020204020204" pitchFamily="34" charset="-122"/>
              </a:rPr>
              <a:t>"ProductAdministrators"</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"allowedMemberTypes": [ </a:t>
            </a:r>
            <a:r>
              <a:rPr lang="en-US" altLang="zh-CN" sz="1176">
                <a:solidFill>
                  <a:srgbClr val="A31515"/>
                </a:solidFill>
                <a:latin typeface="Segoe UI" panose="020B0502040204020203" pitchFamily="34" charset="0"/>
                <a:ea typeface="Microsoft YaHei" panose="020B0503020204020204" pitchFamily="34" charset="-122"/>
              </a:rPr>
              <a:t>"User"</a:t>
            </a: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"description": </a:t>
            </a:r>
            <a:r>
              <a:rPr lang="en-US" altLang="zh-CN" sz="1176">
                <a:solidFill>
                  <a:srgbClr val="A31515"/>
                </a:solidFill>
                <a:latin typeface="Segoe UI" panose="020B0502040204020203" pitchFamily="34" charset="0"/>
                <a:ea typeface="Microsoft YaHei" panose="020B0503020204020204" pitchFamily="34" charset="-122"/>
              </a:rPr>
              <a:t>"Viewer role for Product Catalog web application"</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"displayName": </a:t>
            </a:r>
            <a:r>
              <a:rPr lang="en-US" altLang="zh-CN" sz="1176">
                <a:solidFill>
                  <a:srgbClr val="A31515"/>
                </a:solidFill>
                <a:latin typeface="Segoe UI" panose="020B0502040204020203" pitchFamily="34" charset="0"/>
                <a:ea typeface="Microsoft YaHei" panose="020B0503020204020204" pitchFamily="34" charset="-122"/>
              </a:rPr>
              <a:t>"ProductViewers"</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"id": </a:t>
            </a:r>
            <a:r>
              <a:rPr lang="en-US" altLang="zh-CN" sz="1176">
                <a:solidFill>
                  <a:srgbClr val="A31515"/>
                </a:solidFill>
                <a:latin typeface="Segoe UI" panose="020B0502040204020203" pitchFamily="34" charset="0"/>
                <a:ea typeface="Microsoft YaHei" panose="020B0503020204020204" pitchFamily="34" charset="-122"/>
              </a:rPr>
              <a:t>"7465fed6-02cc-467c-87c2-fa6e0bf4f929"</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"isEnabled": </a:t>
            </a:r>
            <a:r>
              <a:rPr lang="en-US" altLang="zh-CN" sz="1176">
                <a:solidFill>
                  <a:srgbClr val="0000FF"/>
                </a:solidFill>
                <a:latin typeface="Segoe UI" panose="020B0502040204020203" pitchFamily="34" charset="0"/>
                <a:ea typeface="Microsoft YaHei" panose="020B0503020204020204" pitchFamily="34" charset="-122"/>
              </a:rPr>
              <a:t>true</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"lang": </a:t>
            </a:r>
            <a:r>
              <a:rPr lang="en-US" altLang="zh-CN" sz="1176">
                <a:solidFill>
                  <a:srgbClr val="0000FF"/>
                </a:solidFill>
                <a:latin typeface="Segoe UI" panose="020B0502040204020203" pitchFamily="34" charset="0"/>
                <a:ea typeface="Microsoft YaHei" panose="020B0503020204020204" pitchFamily="34" charset="-122"/>
              </a:rPr>
              <a:t>null</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"origin": </a:t>
            </a:r>
            <a:r>
              <a:rPr lang="en-US" altLang="zh-CN" sz="1176">
                <a:solidFill>
                  <a:srgbClr val="A31515"/>
                </a:solidFill>
                <a:latin typeface="Segoe UI" panose="020B0502040204020203" pitchFamily="34" charset="0"/>
                <a:ea typeface="Microsoft YaHei" panose="020B0503020204020204" pitchFamily="34" charset="-122"/>
              </a:rPr>
              <a:t>"Application"</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"value": </a:t>
            </a:r>
            <a:r>
              <a:rPr lang="en-US" altLang="zh-CN" sz="1176">
                <a:solidFill>
                  <a:srgbClr val="A31515"/>
                </a:solidFill>
                <a:latin typeface="Segoe UI" panose="020B0502040204020203" pitchFamily="34" charset="0"/>
                <a:ea typeface="Microsoft YaHei" panose="020B0503020204020204" pitchFamily="34" charset="-122"/>
              </a:rPr>
              <a:t>"ProductViewers"</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a:t>
            </a:r>
            <a:endParaRPr lang="zh-CN" altLang="en-US" sz="1176"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FF2B5EF4-FFF2-40B4-BE49-F238E27FC236}">
                <a16:creationId xmlns:a16="http://schemas.microsoft.com/office/drawing/2014/main" id="{FA341D5B-C3A3-4F68-B7E2-95813D9925ED}"/>
              </a:ext>
              <a:ext uri="{C183D7F6-B498-43B3-948B-1728B52AA6E4}">
                <adec:decorative xmlns:adec="http://schemas.microsoft.com/office/drawing/2017/decorative" val="1"/>
              </a:ext>
            </a:extLst>
          </p:cNvPr>
          <p:cNvSpPr/>
          <p:nvPr/>
        </p:nvSpPr>
        <p:spPr>
          <a:xfrm>
            <a:off x="5867768" y="1243642"/>
            <a:ext cx="6102782" cy="363946"/>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rtlCol="0" anchor="ctr">
            <a:spAutoFit/>
          </a:bodyPr>
          <a:lstStyle/>
          <a:p>
            <a:pPr defTabSz="914367"/>
            <a:r>
              <a:rPr lang="en-US" altLang="zh-CN" sz="1765">
                <a:solidFill>
                  <a:srgbClr val="000000"/>
                </a:solidFill>
                <a:latin typeface="Segoe UI" panose="020B0502040204020203" pitchFamily="34" charset="0"/>
                <a:ea typeface="Microsoft YaHei" panose="020B0503020204020204" pitchFamily="34" charset="-122"/>
              </a:rPr>
              <a:t>JSON</a:t>
            </a:r>
            <a:endParaRPr lang="zh-CN" altLang="en-US" sz="1765"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74001629"/>
      </p:ext>
    </p:extLst>
  </p:cSld>
  <p:clrMapOvr>
    <a:overrideClrMapping bg1="lt1" tx1="dk1" bg2="lt2" tx2="dk2" accent1="accent1" accent2="accent2" accent3="accent3" accent4="accent4" accent5="accent5" accent6="accent6" hlink="hlink" folHlink="folHlink"/>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将用户和组添加到角色中</a:t>
            </a:r>
          </a:p>
        </p:txBody>
      </p:sp>
      <p:sp>
        <p:nvSpPr>
          <p:cNvPr id="3" name="Subtitle"/>
          <p:cNvSpPr>
            <a:spLocks noGrp="1"/>
          </p:cNvSpPr>
          <p:nvPr>
            <p:ph sz="quarter" idx="10"/>
          </p:nvPr>
        </p:nvSpPr>
        <p:spPr>
          <a:xfrm>
            <a:off x="584982" y="1218615"/>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在应用清单中定义应用角色后，可以将用户添加到角色中。</a:t>
            </a:r>
            <a:endParaRPr lang="zh-CN" altLang="en-US" dirty="0">
              <a:latin typeface="Segoe UI" panose="020B0502040204020203" pitchFamily="34" charset="0"/>
              <a:ea typeface="Microsoft YaHei" panose="020B0503020204020204" pitchFamily="34" charset="-122"/>
            </a:endParaRPr>
          </a:p>
        </p:txBody>
      </p:sp>
      <p:pic>
        <p:nvPicPr>
          <p:cNvPr id="4" name="New picture" descr="将用户添加到应用角色的屏幕截图"/>
          <p:cNvPicPr/>
          <p:nvPr/>
        </p:nvPicPr>
        <p:blipFill>
          <a:blip r:embed="rId4"/>
          <a:stretch>
            <a:fillRect/>
          </a:stretch>
        </p:blipFill>
        <p:spPr>
          <a:xfrm>
            <a:off x="6375361" y="1918696"/>
            <a:ext cx="5180865" cy="3289850"/>
          </a:xfrm>
          <a:prstGeom prst="rect">
            <a:avLst/>
          </a:prstGeom>
        </p:spPr>
      </p:pic>
      <p:pic>
        <p:nvPicPr>
          <p:cNvPr id="5" name="New picture" descr="企业应用的屏幕截图"/>
          <p:cNvPicPr/>
          <p:nvPr/>
        </p:nvPicPr>
        <p:blipFill>
          <a:blip r:embed="rId5"/>
          <a:stretch>
            <a:fillRect/>
          </a:stretch>
        </p:blipFill>
        <p:spPr>
          <a:xfrm>
            <a:off x="584982" y="2566304"/>
            <a:ext cx="5180865" cy="1994633"/>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7608" y="162320"/>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代码配置</a:t>
            </a:r>
          </a:p>
        </p:txBody>
      </p:sp>
      <p:sp>
        <p:nvSpPr>
          <p:cNvPr id="3" name="Subtitle"/>
          <p:cNvSpPr>
            <a:spLocks noGrp="1"/>
          </p:cNvSpPr>
          <p:nvPr>
            <p:ph sz="quarter" idx="10"/>
          </p:nvPr>
        </p:nvSpPr>
        <p:spPr>
          <a:xfrm>
            <a:off x="337607" y="716301"/>
            <a:ext cx="11550107" cy="22629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470">
                <a:latin typeface="Segoe UI" panose="020B0502040204020203" pitchFamily="34" charset="0"/>
                <a:ea typeface="Microsoft YaHei" panose="020B0503020204020204" pitchFamily="34" charset="-122"/>
              </a:rPr>
              <a:t>在 </a:t>
            </a:r>
            <a:r>
              <a:rPr lang="en-US" altLang="zh-CN" sz="1470">
                <a:latin typeface="Segoe UI" panose="020B0502040204020203" pitchFamily="34" charset="0"/>
                <a:ea typeface="Microsoft YaHei" panose="020B0503020204020204" pitchFamily="34" charset="-122"/>
              </a:rPr>
              <a:t>ASP.NET </a:t>
            </a:r>
            <a:r>
              <a:rPr lang="zh-CN" altLang="en-US" sz="1470">
                <a:latin typeface="Segoe UI" panose="020B0502040204020203" pitchFamily="34" charset="0"/>
                <a:ea typeface="Microsoft YaHei" panose="020B0503020204020204" pitchFamily="34" charset="-122"/>
              </a:rPr>
              <a:t>中，你可以通过在方法中加上 </a:t>
            </a:r>
            <a:r>
              <a:rPr lang="en-US" altLang="zh-CN" sz="1470">
                <a:latin typeface="Segoe UI" panose="020B0502040204020203" pitchFamily="34" charset="0"/>
                <a:ea typeface="Microsoft YaHei" panose="020B0503020204020204" pitchFamily="34" charset="-122"/>
              </a:rPr>
              <a:t>[</a:t>
            </a:r>
            <a:r>
              <a:rPr lang="zh-CN" altLang="en-US" sz="1470">
                <a:latin typeface="Segoe UI" panose="020B0502040204020203" pitchFamily="34" charset="0"/>
                <a:ea typeface="Microsoft YaHei" panose="020B0503020204020204" pitchFamily="34" charset="-122"/>
              </a:rPr>
              <a:t>授权</a:t>
            </a:r>
            <a:r>
              <a:rPr lang="en-US" altLang="zh-CN" sz="1470">
                <a:latin typeface="Segoe UI" panose="020B0502040204020203" pitchFamily="34" charset="0"/>
                <a:ea typeface="Microsoft YaHei" panose="020B0503020204020204" pitchFamily="34" charset="-122"/>
              </a:rPr>
              <a:t>] </a:t>
            </a:r>
            <a:r>
              <a:rPr lang="zh-CN" altLang="en-US" sz="1470">
                <a:latin typeface="Segoe UI" panose="020B0502040204020203" pitchFamily="34" charset="0"/>
                <a:ea typeface="Microsoft YaHei" panose="020B0503020204020204" pitchFamily="34" charset="-122"/>
              </a:rPr>
              <a:t>属性来保护一个控制器，只有通过认证的用户才能进行访问。</a:t>
            </a:r>
            <a:endParaRPr lang="zh-CN" altLang="en-US" sz="1470"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315216" y="1397187"/>
            <a:ext cx="5180865" cy="1689934"/>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568">
                <a:solidFill>
                  <a:srgbClr val="000000"/>
                </a:solidFill>
                <a:latin typeface="Segoe UI" panose="020B0502040204020203" pitchFamily="34" charset="0"/>
                <a:ea typeface="Microsoft YaHei" panose="020B0503020204020204" pitchFamily="34" charset="-122"/>
              </a:rPr>
              <a:t>[Authorize(Roles=("ProductViewers,ProductAdministrators"))]</a:t>
            </a:r>
            <a:br>
              <a:rPr lang="zh-CN" altLang="en-US">
                <a:latin typeface="Segoe UI" panose="020B0502040204020203" pitchFamily="34" charset="0"/>
                <a:ea typeface="Microsoft YaHei" panose="020B0503020204020204" pitchFamily="34" charset="-122"/>
              </a:rPr>
            </a:br>
            <a:r>
              <a:rPr lang="en-US" altLang="zh-CN" sz="1568">
                <a:solidFill>
                  <a:srgbClr val="0000FF"/>
                </a:solidFill>
                <a:latin typeface="Segoe UI" panose="020B0502040204020203" pitchFamily="34" charset="0"/>
                <a:ea typeface="Microsoft YaHei" panose="020B0503020204020204" pitchFamily="34" charset="-122"/>
              </a:rPr>
              <a:t>public</a:t>
            </a:r>
            <a:r>
              <a:rPr lang="zh-CN" altLang="en-US" sz="1568">
                <a:solidFill>
                  <a:srgbClr val="000000"/>
                </a:solidFill>
                <a:latin typeface="Segoe UI" panose="020B0502040204020203" pitchFamily="34" charset="0"/>
                <a:ea typeface="Microsoft YaHei" panose="020B0503020204020204" pitchFamily="34" charset="-122"/>
              </a:rPr>
              <a:t> </a:t>
            </a:r>
            <a:r>
              <a:rPr lang="en-US" altLang="zh-CN" sz="1568">
                <a:solidFill>
                  <a:srgbClr val="0000FF"/>
                </a:solidFill>
                <a:latin typeface="Segoe UI" panose="020B0502040204020203" pitchFamily="34" charset="0"/>
                <a:ea typeface="Microsoft YaHei" panose="020B0503020204020204" pitchFamily="34" charset="-122"/>
              </a:rPr>
              <a:t>class</a:t>
            </a:r>
            <a:r>
              <a:rPr lang="zh-CN" altLang="en-US" sz="1568">
                <a:solidFill>
                  <a:srgbClr val="000000"/>
                </a:solidFill>
                <a:latin typeface="Segoe UI" panose="020B0502040204020203" pitchFamily="34" charset="0"/>
                <a:ea typeface="Microsoft YaHei" panose="020B0503020204020204" pitchFamily="34" charset="-122"/>
              </a:rPr>
              <a:t> </a:t>
            </a:r>
            <a:r>
              <a:rPr lang="en-US" altLang="zh-CN" sz="1568">
                <a:solidFill>
                  <a:srgbClr val="2B91AF"/>
                </a:solidFill>
                <a:latin typeface="Segoe UI" panose="020B0502040204020203" pitchFamily="34" charset="0"/>
                <a:ea typeface="Microsoft YaHei" panose="020B0503020204020204" pitchFamily="34" charset="-122"/>
              </a:rPr>
              <a:t>ProductsController</a:t>
            </a:r>
            <a:r>
              <a:rPr lang="zh-CN" altLang="en-US" sz="1568">
                <a:solidFill>
                  <a:srgbClr val="000000"/>
                </a:solidFill>
                <a:latin typeface="Segoe UI" panose="020B0502040204020203" pitchFamily="34" charset="0"/>
                <a:ea typeface="Microsoft YaHei" panose="020B0503020204020204" pitchFamily="34" charset="-122"/>
              </a:rPr>
              <a:t> </a:t>
            </a:r>
            <a:r>
              <a:rPr lang="en-US" altLang="zh-CN" sz="1568">
                <a:solidFill>
                  <a:srgbClr val="000000"/>
                </a:solidFill>
                <a:latin typeface="Segoe UI" panose="020B0502040204020203" pitchFamily="34" charset="0"/>
                <a:ea typeface="Microsoft YaHei" panose="020B0503020204020204" pitchFamily="34" charset="-122"/>
              </a:rPr>
              <a:t>: Controller</a:t>
            </a:r>
            <a:br>
              <a:rPr lang="zh-CN" altLang="en-US">
                <a:latin typeface="Segoe UI" panose="020B0502040204020203" pitchFamily="34" charset="0"/>
                <a:ea typeface="Microsoft YaHei" panose="020B0503020204020204" pitchFamily="34" charset="-122"/>
              </a:rPr>
            </a:br>
            <a:r>
              <a:rPr lang="en-US" altLang="zh-CN" sz="1568">
                <a:solidFill>
                  <a:srgbClr val="000000"/>
                </a:solidFill>
                <a:latin typeface="Segoe UI" panose="020B0502040204020203" pitchFamily="34" charset="0"/>
                <a:ea typeface="Microsoft YaHei" panose="020B0503020204020204" pitchFamily="34" charset="-122"/>
              </a:rPr>
              <a:t>{ }</a:t>
            </a:r>
            <a:endParaRPr lang="zh-CN" altLang="en-US" sz="1568"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315216" y="1111038"/>
            <a:ext cx="5180865"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sz="1568">
                <a:solidFill>
                  <a:srgbClr val="000000"/>
                </a:solidFill>
                <a:latin typeface="Segoe UI" panose="020B0502040204020203" pitchFamily="34" charset="0"/>
                <a:ea typeface="Microsoft YaHei" panose="020B0503020204020204" pitchFamily="34" charset="-122"/>
              </a:rPr>
              <a:t>C#</a:t>
            </a:r>
            <a:endParaRPr lang="zh-CN" altLang="en-US" sz="1568" dirty="0">
              <a:solidFill>
                <a:srgbClr val="000000"/>
              </a:solidFill>
              <a:latin typeface="Segoe UI" panose="020B0502040204020203" pitchFamily="34" charset="0"/>
              <a:ea typeface="Microsoft YaHei" panose="020B0503020204020204" pitchFamily="34" charset="-122"/>
            </a:endParaRPr>
          </a:p>
        </p:txBody>
      </p:sp>
      <p:sp>
        <p:nvSpPr>
          <p:cNvPr id="8" name="New shape">
            <a:extLst>
              <a:ext uri="{FF2B5EF4-FFF2-40B4-BE49-F238E27FC236}">
                <a16:creationId xmlns:a16="http://schemas.microsoft.com/office/drawing/2014/main" id="{2D424341-E242-4843-B9BA-8F4A6DB5ED54}"/>
              </a:ext>
            </a:extLst>
          </p:cNvPr>
          <p:cNvSpPr/>
          <p:nvPr/>
        </p:nvSpPr>
        <p:spPr>
          <a:xfrm>
            <a:off x="5750234" y="1200824"/>
            <a:ext cx="6137482" cy="507702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sz="882" dirty="0">
                <a:solidFill>
                  <a:srgbClr val="000000"/>
                </a:solidFill>
                <a:latin typeface="Segoe UI"/>
              </a:rPr>
              <a:t>[Authorize(Roles = ("</a:t>
            </a:r>
            <a:r>
              <a:rPr sz="882" dirty="0" err="1">
                <a:solidFill>
                  <a:srgbClr val="000000"/>
                </a:solidFill>
                <a:latin typeface="Segoe UI"/>
              </a:rPr>
              <a:t>ProductAdministrators</a:t>
            </a:r>
            <a:r>
              <a:rPr sz="882" dirty="0">
                <a:solidFill>
                  <a:srgbClr val="000000"/>
                </a:solidFill>
                <a:latin typeface="Segoe UI"/>
              </a:rPr>
              <a:t>"))]</a:t>
            </a:r>
            <a:br>
              <a:rPr sz="882" dirty="0">
                <a:solidFill>
                  <a:srgbClr val="000000"/>
                </a:solidFill>
                <a:latin typeface="Segoe UI"/>
              </a:rPr>
            </a:br>
            <a:r>
              <a:rPr sz="882" dirty="0">
                <a:solidFill>
                  <a:srgbClr val="0000FF"/>
                </a:solidFill>
                <a:latin typeface="Segoe UI"/>
              </a:rPr>
              <a:t>public</a:t>
            </a:r>
            <a:r>
              <a:rPr sz="882" dirty="0">
                <a:solidFill>
                  <a:srgbClr val="000000"/>
                </a:solidFill>
                <a:latin typeface="Segoe UI"/>
              </a:rPr>
              <a:t> </a:t>
            </a:r>
            <a:r>
              <a:rPr sz="882" dirty="0" err="1">
                <a:solidFill>
                  <a:srgbClr val="000000"/>
                </a:solidFill>
                <a:latin typeface="Segoe UI"/>
              </a:rPr>
              <a:t>ActionResult</a:t>
            </a:r>
            <a:r>
              <a:rPr sz="882" dirty="0">
                <a:solidFill>
                  <a:srgbClr val="000000"/>
                </a:solidFill>
                <a:latin typeface="Segoe UI"/>
              </a:rPr>
              <a:t> Create()</a:t>
            </a:r>
            <a:br>
              <a:rPr sz="882" dirty="0">
                <a:solidFill>
                  <a:srgbClr val="000000"/>
                </a:solidFill>
                <a:latin typeface="Segoe UI"/>
              </a:rPr>
            </a:b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a:t>
            </a:r>
            <a:r>
              <a:rPr sz="882" dirty="0">
                <a:solidFill>
                  <a:srgbClr val="2B91AF"/>
                </a:solidFill>
                <a:latin typeface="Segoe UI"/>
              </a:rPr>
              <a:t>var</a:t>
            </a:r>
            <a:r>
              <a:rPr sz="882" dirty="0">
                <a:solidFill>
                  <a:srgbClr val="000000"/>
                </a:solidFill>
                <a:latin typeface="Segoe UI"/>
              </a:rPr>
              <a:t> </a:t>
            </a:r>
            <a:r>
              <a:rPr sz="882" dirty="0" err="1">
                <a:solidFill>
                  <a:srgbClr val="000000"/>
                </a:solidFill>
                <a:latin typeface="Segoe UI"/>
              </a:rPr>
              <a:t>viewModel</a:t>
            </a:r>
            <a:r>
              <a:rPr sz="882" dirty="0">
                <a:solidFill>
                  <a:srgbClr val="000000"/>
                </a:solidFill>
                <a:latin typeface="Segoe UI"/>
              </a:rPr>
              <a:t> = </a:t>
            </a:r>
            <a:r>
              <a:rPr sz="882" dirty="0">
                <a:solidFill>
                  <a:srgbClr val="0000FF"/>
                </a:solidFill>
                <a:latin typeface="Segoe UI"/>
              </a:rPr>
              <a:t>new</a:t>
            </a:r>
            <a:r>
              <a:rPr sz="882" dirty="0">
                <a:solidFill>
                  <a:srgbClr val="000000"/>
                </a:solidFill>
                <a:latin typeface="Segoe UI"/>
              </a:rPr>
              <a:t> </a:t>
            </a:r>
            <a:r>
              <a:rPr sz="882" dirty="0" err="1">
                <a:solidFill>
                  <a:srgbClr val="000000"/>
                </a:solidFill>
                <a:latin typeface="Segoe UI"/>
              </a:rPr>
              <a:t>ProductViewModel</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Categories = </a:t>
            </a:r>
            <a:r>
              <a:rPr sz="882" dirty="0" err="1">
                <a:solidFill>
                  <a:srgbClr val="000000"/>
                </a:solidFill>
                <a:latin typeface="Segoe UI"/>
              </a:rPr>
              <a:t>data.Categories</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a:t>
            </a:r>
            <a:r>
              <a:rPr sz="882" dirty="0">
                <a:solidFill>
                  <a:srgbClr val="0000FF"/>
                </a:solidFill>
                <a:latin typeface="Segoe UI"/>
              </a:rPr>
              <a:t>return</a:t>
            </a:r>
            <a:r>
              <a:rPr sz="882" dirty="0">
                <a:solidFill>
                  <a:srgbClr val="000000"/>
                </a:solidFill>
                <a:latin typeface="Segoe UI"/>
              </a:rPr>
              <a:t> View(</a:t>
            </a:r>
            <a:r>
              <a:rPr sz="882" dirty="0" err="1">
                <a:solidFill>
                  <a:srgbClr val="000000"/>
                </a:solidFill>
                <a:latin typeface="Segoe UI"/>
              </a:rPr>
              <a:t>viewModel</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a:t>
            </a:r>
            <a:br>
              <a:rPr sz="882" dirty="0">
                <a:solidFill>
                  <a:srgbClr val="000000"/>
                </a:solidFill>
                <a:latin typeface="Segoe UI"/>
              </a:rPr>
            </a:br>
            <a:br>
              <a:rPr sz="882" dirty="0">
                <a:solidFill>
                  <a:srgbClr val="000000"/>
                </a:solidFill>
                <a:latin typeface="Segoe UI"/>
              </a:rPr>
            </a:br>
            <a:r>
              <a:rPr sz="882" dirty="0">
                <a:solidFill>
                  <a:srgbClr val="000000"/>
                </a:solidFill>
                <a:latin typeface="Segoe UI"/>
              </a:rPr>
              <a:t>[Authorize(Roles = ("</a:t>
            </a:r>
            <a:r>
              <a:rPr sz="882" dirty="0" err="1">
                <a:solidFill>
                  <a:srgbClr val="000000"/>
                </a:solidFill>
                <a:latin typeface="Segoe UI"/>
              </a:rPr>
              <a:t>ProductAdministrators</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a:t>
            </a:r>
            <a:r>
              <a:rPr sz="882" dirty="0" err="1">
                <a:solidFill>
                  <a:srgbClr val="000000"/>
                </a:solidFill>
                <a:latin typeface="Segoe UI"/>
              </a:rPr>
              <a:t>HttpPost</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a:t>
            </a:r>
            <a:r>
              <a:rPr sz="882" dirty="0" err="1">
                <a:solidFill>
                  <a:srgbClr val="000000"/>
                </a:solidFill>
                <a:latin typeface="Segoe UI"/>
              </a:rPr>
              <a:t>ValidateAntiForgeryToken</a:t>
            </a:r>
            <a:r>
              <a:rPr sz="882" dirty="0">
                <a:solidFill>
                  <a:srgbClr val="000000"/>
                </a:solidFill>
                <a:latin typeface="Segoe UI"/>
              </a:rPr>
              <a:t>]</a:t>
            </a:r>
            <a:br>
              <a:rPr sz="882" dirty="0">
                <a:solidFill>
                  <a:srgbClr val="000000"/>
                </a:solidFill>
                <a:latin typeface="Segoe UI"/>
              </a:rPr>
            </a:br>
            <a:r>
              <a:rPr sz="882" dirty="0">
                <a:solidFill>
                  <a:srgbClr val="0000FF"/>
                </a:solidFill>
                <a:latin typeface="Segoe UI"/>
              </a:rPr>
              <a:t>public</a:t>
            </a:r>
            <a:r>
              <a:rPr sz="882" dirty="0">
                <a:solidFill>
                  <a:srgbClr val="000000"/>
                </a:solidFill>
                <a:latin typeface="Segoe UI"/>
              </a:rPr>
              <a:t> </a:t>
            </a:r>
            <a:r>
              <a:rPr sz="882" dirty="0" err="1">
                <a:solidFill>
                  <a:srgbClr val="000000"/>
                </a:solidFill>
                <a:latin typeface="Segoe UI"/>
              </a:rPr>
              <a:t>ActionResult</a:t>
            </a:r>
            <a:r>
              <a:rPr sz="882" dirty="0">
                <a:solidFill>
                  <a:srgbClr val="000000"/>
                </a:solidFill>
                <a:latin typeface="Segoe UI"/>
              </a:rPr>
              <a:t> Create([Bind(</a:t>
            </a:r>
            <a:r>
              <a:rPr sz="882" dirty="0">
                <a:solidFill>
                  <a:srgbClr val="A31515"/>
                </a:solidFill>
                <a:latin typeface="Segoe UI"/>
              </a:rPr>
              <a:t>"ProductName"</a:t>
            </a:r>
            <a:r>
              <a:rPr sz="882" dirty="0">
                <a:solidFill>
                  <a:srgbClr val="000000"/>
                </a:solidFill>
                <a:latin typeface="Segoe UI"/>
              </a:rPr>
              <a:t>, </a:t>
            </a:r>
            <a:r>
              <a:rPr sz="882" dirty="0">
                <a:solidFill>
                  <a:srgbClr val="A31515"/>
                </a:solidFill>
                <a:latin typeface="Segoe UI"/>
              </a:rPr>
              <a:t>"</a:t>
            </a:r>
            <a:r>
              <a:rPr sz="882" dirty="0" err="1">
                <a:solidFill>
                  <a:srgbClr val="A31515"/>
                </a:solidFill>
                <a:latin typeface="Segoe UI"/>
              </a:rPr>
              <a:t>CategoryId</a:t>
            </a:r>
            <a:r>
              <a:rPr sz="882" dirty="0">
                <a:solidFill>
                  <a:srgbClr val="A31515"/>
                </a:solidFill>
                <a:latin typeface="Segoe UI"/>
              </a:rPr>
              <a:t>"</a:t>
            </a:r>
            <a:r>
              <a:rPr sz="882" dirty="0">
                <a:solidFill>
                  <a:srgbClr val="000000"/>
                </a:solidFill>
                <a:latin typeface="Segoe UI"/>
              </a:rPr>
              <a:t>)] </a:t>
            </a:r>
            <a:r>
              <a:rPr sz="882" dirty="0" err="1">
                <a:solidFill>
                  <a:srgbClr val="000000"/>
                </a:solidFill>
                <a:latin typeface="Segoe UI"/>
              </a:rPr>
              <a:t>ProductViewModel</a:t>
            </a:r>
            <a:r>
              <a:rPr sz="882" dirty="0">
                <a:solidFill>
                  <a:srgbClr val="000000"/>
                </a:solidFill>
                <a:latin typeface="Segoe UI"/>
              </a:rPr>
              <a:t> model)</a:t>
            </a:r>
            <a:br>
              <a:rPr sz="882" dirty="0">
                <a:solidFill>
                  <a:srgbClr val="000000"/>
                </a:solidFill>
                <a:latin typeface="Segoe UI"/>
              </a:rPr>
            </a:b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a:t>
            </a:r>
            <a:r>
              <a:rPr sz="882" dirty="0">
                <a:solidFill>
                  <a:srgbClr val="0000FF"/>
                </a:solidFill>
                <a:latin typeface="Segoe UI"/>
              </a:rPr>
              <a:t>if</a:t>
            </a:r>
            <a:r>
              <a:rPr sz="882" dirty="0">
                <a:solidFill>
                  <a:srgbClr val="000000"/>
                </a:solidFill>
                <a:latin typeface="Segoe UI"/>
              </a:rPr>
              <a:t> (</a:t>
            </a:r>
            <a:r>
              <a:rPr sz="882" dirty="0" err="1">
                <a:solidFill>
                  <a:srgbClr val="000000"/>
                </a:solidFill>
                <a:latin typeface="Segoe UI"/>
              </a:rPr>
              <a:t>ModelState.IsValid</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a:t>
            </a:r>
            <a:r>
              <a:rPr sz="882" dirty="0" err="1">
                <a:solidFill>
                  <a:srgbClr val="000000"/>
                </a:solidFill>
                <a:latin typeface="Segoe UI"/>
              </a:rPr>
              <a:t>data.Products.Add</a:t>
            </a:r>
            <a:r>
              <a:rPr sz="882" dirty="0">
                <a:solidFill>
                  <a:srgbClr val="000000"/>
                </a:solidFill>
                <a:latin typeface="Segoe UI"/>
              </a:rPr>
              <a:t>(</a:t>
            </a:r>
            <a:r>
              <a:rPr sz="882" dirty="0">
                <a:solidFill>
                  <a:srgbClr val="0000FF"/>
                </a:solidFill>
                <a:latin typeface="Segoe UI"/>
              </a:rPr>
              <a:t>new</a:t>
            </a:r>
            <a:r>
              <a:rPr sz="882" dirty="0">
                <a:solidFill>
                  <a:srgbClr val="000000"/>
                </a:solidFill>
                <a:latin typeface="Segoe UI"/>
              </a:rPr>
              <a:t> Product()</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Id = </a:t>
            </a:r>
            <a:r>
              <a:rPr sz="882" dirty="0" err="1">
                <a:solidFill>
                  <a:srgbClr val="000000"/>
                </a:solidFill>
                <a:latin typeface="Segoe UI"/>
              </a:rPr>
              <a:t>data.Products.Max</a:t>
            </a:r>
            <a:r>
              <a:rPr sz="882" dirty="0">
                <a:solidFill>
                  <a:srgbClr val="000000"/>
                </a:solidFill>
                <a:latin typeface="Segoe UI"/>
              </a:rPr>
              <a:t>(p =&gt; </a:t>
            </a:r>
            <a:r>
              <a:rPr sz="882" dirty="0" err="1">
                <a:solidFill>
                  <a:srgbClr val="000000"/>
                </a:solidFill>
                <a:latin typeface="Segoe UI"/>
              </a:rPr>
              <a:t>p.Id</a:t>
            </a:r>
            <a:r>
              <a:rPr sz="882" dirty="0">
                <a:solidFill>
                  <a:srgbClr val="000000"/>
                </a:solidFill>
                <a:latin typeface="Segoe UI"/>
              </a:rPr>
              <a:t>) + 1,</a:t>
            </a:r>
            <a:br>
              <a:rPr sz="882" dirty="0">
                <a:solidFill>
                  <a:srgbClr val="000000"/>
                </a:solidFill>
                <a:latin typeface="Segoe UI"/>
              </a:rPr>
            </a:br>
            <a:r>
              <a:rPr sz="882" dirty="0">
                <a:solidFill>
                  <a:srgbClr val="000000"/>
                </a:solidFill>
                <a:latin typeface="Segoe UI"/>
              </a:rPr>
              <a:t>      Name = </a:t>
            </a:r>
            <a:r>
              <a:rPr sz="882" dirty="0" err="1">
                <a:solidFill>
                  <a:srgbClr val="000000"/>
                </a:solidFill>
                <a:latin typeface="Segoe UI"/>
              </a:rPr>
              <a:t>model.ProductName</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Category = </a:t>
            </a:r>
            <a:r>
              <a:rPr sz="882" dirty="0">
                <a:solidFill>
                  <a:srgbClr val="0000FF"/>
                </a:solidFill>
                <a:latin typeface="Segoe UI"/>
              </a:rPr>
              <a:t>new</a:t>
            </a:r>
            <a:r>
              <a:rPr sz="882" dirty="0">
                <a:solidFill>
                  <a:srgbClr val="000000"/>
                </a:solidFill>
                <a:latin typeface="Segoe UI"/>
              </a:rPr>
              <a:t> Category { Id = </a:t>
            </a:r>
            <a:r>
              <a:rPr sz="882" dirty="0" err="1">
                <a:solidFill>
                  <a:srgbClr val="000000"/>
                </a:solidFill>
                <a:latin typeface="Segoe UI"/>
              </a:rPr>
              <a:t>model.CategoryId</a:t>
            </a: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a:t>
            </a:r>
            <a:r>
              <a:rPr sz="882" dirty="0">
                <a:solidFill>
                  <a:srgbClr val="0000FF"/>
                </a:solidFill>
                <a:latin typeface="Segoe UI"/>
              </a:rPr>
              <a:t>return</a:t>
            </a:r>
            <a:r>
              <a:rPr sz="882" dirty="0">
                <a:solidFill>
                  <a:srgbClr val="000000"/>
                </a:solidFill>
                <a:latin typeface="Segoe UI"/>
              </a:rPr>
              <a:t> </a:t>
            </a:r>
            <a:r>
              <a:rPr sz="882" dirty="0" err="1">
                <a:solidFill>
                  <a:srgbClr val="000000"/>
                </a:solidFill>
                <a:latin typeface="Segoe UI"/>
              </a:rPr>
              <a:t>RedirectToAction</a:t>
            </a:r>
            <a:r>
              <a:rPr sz="882" dirty="0">
                <a:solidFill>
                  <a:srgbClr val="000000"/>
                </a:solidFill>
                <a:latin typeface="Segoe UI"/>
              </a:rPr>
              <a:t>(</a:t>
            </a:r>
            <a:r>
              <a:rPr sz="882" dirty="0">
                <a:solidFill>
                  <a:srgbClr val="A31515"/>
                </a:solidFill>
                <a:latin typeface="Segoe UI"/>
              </a:rPr>
              <a:t>"Index"</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a:t>
            </a:r>
            <a:r>
              <a:rPr sz="882" dirty="0">
                <a:solidFill>
                  <a:srgbClr val="0000FF"/>
                </a:solidFill>
                <a:latin typeface="Segoe UI"/>
              </a:rPr>
              <a:t>return</a:t>
            </a:r>
            <a:r>
              <a:rPr sz="882" dirty="0">
                <a:solidFill>
                  <a:srgbClr val="000000"/>
                </a:solidFill>
                <a:latin typeface="Segoe UI"/>
              </a:rPr>
              <a:t> View(model);</a:t>
            </a:r>
            <a:br>
              <a:rPr sz="882" dirty="0">
                <a:solidFill>
                  <a:srgbClr val="000000"/>
                </a:solidFill>
                <a:latin typeface="Segoe UI"/>
              </a:rPr>
            </a:br>
            <a:r>
              <a:rPr sz="882" dirty="0">
                <a:solidFill>
                  <a:srgbClr val="000000"/>
                </a:solidFill>
                <a:latin typeface="Segoe UI"/>
              </a:rPr>
              <a:t>}</a:t>
            </a:r>
          </a:p>
        </p:txBody>
      </p:sp>
      <p:sp>
        <p:nvSpPr>
          <p:cNvPr id="9" name="New shape">
            <a:extLst>
              <a:ext uri="{FF2B5EF4-FFF2-40B4-BE49-F238E27FC236}">
                <a16:creationId xmlns:a16="http://schemas.microsoft.com/office/drawing/2014/main" id="{CC7EC144-E4C9-4B13-8D6E-28CE5A699D58}"/>
              </a:ext>
            </a:extLst>
          </p:cNvPr>
          <p:cNvSpPr/>
          <p:nvPr/>
        </p:nvSpPr>
        <p:spPr>
          <a:xfrm>
            <a:off x="5739303" y="1111038"/>
            <a:ext cx="6137482"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sz="1568">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 </a:t>
            </a:r>
            <a:r>
              <a:rPr lang="en-US" altLang="zh-CN" b="1" dirty="0">
                <a:latin typeface="Segoe UI Semibold" panose="020B0702040204020203" pitchFamily="34" charset="0"/>
                <a:ea typeface="Microsoft YaHei" panose="020B0503020204020204" pitchFamily="34" charset="-122"/>
              </a:rPr>
              <a:t>Web API</a:t>
            </a:r>
            <a:endParaRPr lang="zh-CN" altLang="en-US" b="1" dirty="0">
              <a:latin typeface="Segoe UI Semibold" panose="020B0702040204020203" pitchFamily="34" charset="0"/>
              <a:ea typeface="Microsoft YaHei" panose="020B0503020204020204" pitchFamily="34" charset="-122"/>
            </a:endParaRP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55995" y="1443486"/>
            <a:ext cx="11306469" cy="1025869"/>
          </a:xfrm>
        </p:spPr>
        <p:txBody>
          <a:bodyPr/>
          <a:lstStyle/>
          <a:p>
            <a:r>
              <a:rPr lang="zh-CN" altLang="en-US" sz="2353">
                <a:latin typeface="Segoe UI" panose="020B0502040204020203" pitchFamily="34" charset="0"/>
                <a:ea typeface="Microsoft YaHei" panose="020B0503020204020204" pitchFamily="34" charset="-122"/>
              </a:rPr>
              <a:t>确保自定义 </a:t>
            </a:r>
            <a:r>
              <a:rPr lang="en-US" altLang="zh-CN" sz="2353">
                <a:latin typeface="Segoe UI" panose="020B0502040204020203" pitchFamily="34" charset="0"/>
                <a:ea typeface="Microsoft YaHei" panose="020B0503020204020204" pitchFamily="34" charset="-122"/>
              </a:rPr>
              <a:t>Web API </a:t>
            </a:r>
            <a:r>
              <a:rPr lang="zh-CN" altLang="en-US" sz="2353">
                <a:latin typeface="Segoe UI" panose="020B0502040204020203" pitchFamily="34" charset="0"/>
                <a:ea typeface="Microsoft YaHei" panose="020B0503020204020204" pitchFamily="34" charset="-122"/>
              </a:rPr>
              <a:t>的安全，以保护 </a:t>
            </a:r>
            <a:r>
              <a:rPr lang="en-US" altLang="zh-CN" sz="2353">
                <a:latin typeface="Segoe UI" panose="020B0502040204020203" pitchFamily="34" charset="0"/>
                <a:ea typeface="Microsoft YaHei" panose="020B0503020204020204" pitchFamily="34" charset="-122"/>
              </a:rPr>
              <a:t>LOB </a:t>
            </a:r>
            <a:r>
              <a:rPr lang="zh-CN" altLang="en-US" sz="2353">
                <a:latin typeface="Segoe UI" panose="020B0502040204020203" pitchFamily="34" charset="0"/>
                <a:ea typeface="Microsoft YaHei" panose="020B0503020204020204" pitchFamily="34" charset="-122"/>
              </a:rPr>
              <a:t>系统免受自定义应用的影响</a:t>
            </a:r>
          </a:p>
          <a:p>
            <a:endParaRPr lang="zh-CN" altLang="en-US">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pic>
        <p:nvPicPr>
          <p:cNvPr id="5" name="Picture 4" descr="代表安全 Web API 的图片">
            <a:extLst>
              <a:ext uri="{FF2B5EF4-FFF2-40B4-BE49-F238E27FC236}">
                <a16:creationId xmlns:a16="http://schemas.microsoft.com/office/drawing/2014/main" id="{96BBDEAB-700B-114C-800B-D5264A29C6E7}"/>
              </a:ext>
            </a:extLst>
          </p:cNvPr>
          <p:cNvPicPr>
            <a:picLocks noChangeAspect="1"/>
          </p:cNvPicPr>
          <p:nvPr/>
        </p:nvPicPr>
        <p:blipFill>
          <a:blip r:embed="rId4"/>
          <a:stretch>
            <a:fillRect/>
          </a:stretch>
        </p:blipFill>
        <p:spPr>
          <a:xfrm>
            <a:off x="2229712" y="1956420"/>
            <a:ext cx="7470207" cy="3635501"/>
          </a:xfrm>
          <a:prstGeom prst="rect">
            <a:avLst/>
          </a:prstGeom>
        </p:spPr>
      </p:pic>
    </p:spTree>
    <p:extLst>
      <p:ext uri="{BB962C8B-B14F-4D97-AF65-F5344CB8AC3E}">
        <p14:creationId xmlns:p14="http://schemas.microsoft.com/office/powerpoint/2010/main" val="491145168"/>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谁将使用你的应用？</a:t>
            </a:r>
          </a:p>
        </p:txBody>
      </p:sp>
      <p:sp>
        <p:nvSpPr>
          <p:cNvPr id="6" name="Text Placeholder 5"/>
          <p:cNvSpPr>
            <a:spLocks noGrp="1"/>
          </p:cNvSpPr>
          <p:nvPr>
            <p:ph type="body" sz="quarter" idx="10"/>
          </p:nvPr>
        </p:nvSpPr>
        <p:spPr>
          <a:xfrm>
            <a:off x="455995" y="1882552"/>
            <a:ext cx="11306469" cy="3662957"/>
          </a:xfrm>
        </p:spPr>
        <p:txBody>
          <a:bodyPr/>
          <a:lstStyle/>
          <a:p>
            <a:r>
              <a:rPr lang="zh-CN" altLang="en-US" b="1">
                <a:latin typeface="Segoe UI" panose="020B0502040204020203" pitchFamily="34" charset="0"/>
                <a:ea typeface="Microsoft YaHei" panose="020B0503020204020204" pitchFamily="34" charset="-122"/>
              </a:rPr>
              <a:t>人类</a:t>
            </a:r>
          </a:p>
          <a:p>
            <a:r>
              <a:rPr lang="zh-CN" altLang="en-US">
                <a:latin typeface="Segoe UI" panose="020B0502040204020203" pitchFamily="34" charset="0"/>
                <a:ea typeface="Microsoft YaHei" panose="020B0503020204020204" pitchFamily="34" charset="-122"/>
              </a:rPr>
              <a:t>组织中的员工 </a:t>
            </a:r>
            <a:r>
              <a:rPr lang="en-US" altLang="zh-CN">
                <a:latin typeface="Segoe UI" panose="020B0502040204020203" pitchFamily="34" charset="0"/>
                <a:ea typeface="Microsoft YaHei" panose="020B0503020204020204" pitchFamily="34" charset="-122"/>
              </a:rPr>
              <a:t>(LOB) </a:t>
            </a: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来自为你的应用 </a:t>
            </a:r>
            <a:r>
              <a:rPr lang="en-US" altLang="zh-CN">
                <a:latin typeface="Segoe UI" panose="020B0502040204020203" pitchFamily="34" charset="0"/>
                <a:ea typeface="Microsoft YaHei" panose="020B0503020204020204" pitchFamily="34" charset="-122"/>
              </a:rPr>
              <a:t>(SaaS) </a:t>
            </a:r>
            <a:r>
              <a:rPr lang="zh-CN" altLang="en-US">
                <a:latin typeface="Segoe UI" panose="020B0502040204020203" pitchFamily="34" charset="0"/>
                <a:ea typeface="Microsoft YaHei" panose="020B0503020204020204" pitchFamily="34" charset="-122"/>
              </a:rPr>
              <a:t>付费的机构的员工</a:t>
            </a:r>
          </a:p>
          <a:p>
            <a:r>
              <a:rPr lang="zh-CN" altLang="en-US">
                <a:latin typeface="Segoe UI" panose="020B0502040204020203" pitchFamily="34" charset="0"/>
                <a:ea typeface="Microsoft YaHei" panose="020B0503020204020204" pitchFamily="34" charset="-122"/>
              </a:rPr>
              <a:t>合作伙伴 </a:t>
            </a:r>
            <a:r>
              <a:rPr lang="en-US" altLang="zh-CN">
                <a:latin typeface="Segoe UI" panose="020B0502040204020203" pitchFamily="34" charset="0"/>
                <a:ea typeface="Microsoft YaHei" panose="020B0503020204020204" pitchFamily="34" charset="-122"/>
              </a:rPr>
              <a:t>(B2B)</a:t>
            </a: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消费者 </a:t>
            </a:r>
            <a:r>
              <a:rPr lang="en-US" altLang="zh-CN">
                <a:latin typeface="Segoe UI" panose="020B0502040204020203" pitchFamily="34" charset="0"/>
                <a:ea typeface="Microsoft YaHei" panose="020B0503020204020204" pitchFamily="34" charset="-122"/>
              </a:rPr>
              <a:t>(B2C)</a:t>
            </a:r>
            <a:endParaRPr lang="zh-CN" altLang="en-US">
              <a:latin typeface="Segoe UI" panose="020B0502040204020203" pitchFamily="34" charset="0"/>
              <a:ea typeface="Microsoft YaHei" panose="020B0503020204020204" pitchFamily="34" charset="-122"/>
            </a:endParaRPr>
          </a:p>
          <a:p>
            <a:pPr lvl="1"/>
            <a:endParaRPr lang="zh-CN" altLang="en-US">
              <a:latin typeface="Segoe UI" panose="020B0502040204020203" pitchFamily="34" charset="0"/>
              <a:ea typeface="Microsoft YaHei" panose="020B0503020204020204" pitchFamily="34" charset="-122"/>
            </a:endParaRPr>
          </a:p>
          <a:p>
            <a:r>
              <a:rPr lang="zh-CN" altLang="en-US" b="1">
                <a:latin typeface="Segoe UI" panose="020B0502040204020203" pitchFamily="34" charset="0"/>
                <a:ea typeface="Microsoft YaHei" panose="020B0503020204020204" pitchFamily="34" charset="-122"/>
              </a:rPr>
              <a:t>终止器（应用</a:t>
            </a:r>
            <a:r>
              <a:rPr lang="en-US" altLang="zh-CN" b="1">
                <a:latin typeface="Segoe UI" panose="020B0502040204020203" pitchFamily="34" charset="0"/>
                <a:ea typeface="Microsoft YaHei" panose="020B0503020204020204" pitchFamily="34" charset="-122"/>
              </a:rPr>
              <a:t>/</a:t>
            </a:r>
            <a:r>
              <a:rPr lang="zh-CN" altLang="en-US" b="1">
                <a:latin typeface="Segoe UI" panose="020B0502040204020203" pitchFamily="34" charset="0"/>
                <a:ea typeface="Microsoft YaHei" panose="020B0503020204020204" pitchFamily="34" charset="-122"/>
              </a:rPr>
              <a:t>服务）：</a:t>
            </a:r>
          </a:p>
          <a:p>
            <a:r>
              <a:rPr lang="zh-CN" altLang="en-US">
                <a:latin typeface="Segoe UI" panose="020B0502040204020203" pitchFamily="34" charset="0"/>
                <a:ea typeface="Microsoft YaHei" panose="020B0503020204020204" pitchFamily="34" charset="-122"/>
              </a:rPr>
              <a:t>代表用户</a:t>
            </a:r>
          </a:p>
          <a:p>
            <a:r>
              <a:rPr lang="zh-CN" altLang="en-US">
                <a:latin typeface="Segoe UI" panose="020B0502040204020203" pitchFamily="34" charset="0"/>
                <a:ea typeface="Microsoft YaHei" panose="020B0503020204020204" pitchFamily="34" charset="-122"/>
              </a:rPr>
              <a:t>自主</a:t>
            </a:r>
          </a:p>
          <a:p>
            <a:endParaRPr lang="zh-CN" altLang="en-US" dirty="0">
              <a:latin typeface="Segoe UI" panose="020B0502040204020203" pitchFamily="34" charset="0"/>
              <a:ea typeface="Microsoft YaHei" panose="020B0503020204020204" pitchFamily="34" charset="-122"/>
            </a:endParaRPr>
          </a:p>
        </p:txBody>
      </p:sp>
      <p:sp>
        <p:nvSpPr>
          <p:cNvPr id="21" name="Robot_E99A" title="Icon of a robot">
            <a:extLst>
              <a:ext uri="{FF2B5EF4-FFF2-40B4-BE49-F238E27FC236}">
                <a16:creationId xmlns:a16="http://schemas.microsoft.com/office/drawing/2014/main" id="{5FEF046E-2B4F-48D8-94AF-CCC3AC72DE47}"/>
              </a:ext>
            </a:extLst>
          </p:cNvPr>
          <p:cNvSpPr>
            <a:spLocks noChangeAspect="1" noEditPoints="1"/>
          </p:cNvSpPr>
          <p:nvPr/>
        </p:nvSpPr>
        <p:spPr bwMode="auto">
          <a:xfrm>
            <a:off x="10284533" y="4856088"/>
            <a:ext cx="526147" cy="679885"/>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24" name="Robot_E99A" title="Icon of a robot">
            <a:extLst>
              <a:ext uri="{FF2B5EF4-FFF2-40B4-BE49-F238E27FC236}">
                <a16:creationId xmlns:a16="http://schemas.microsoft.com/office/drawing/2014/main" id="{10D483BB-8E74-4557-8479-C5C7521D0E38}"/>
              </a:ext>
            </a:extLst>
          </p:cNvPr>
          <p:cNvSpPr>
            <a:spLocks noChangeAspect="1" noEditPoints="1"/>
          </p:cNvSpPr>
          <p:nvPr/>
        </p:nvSpPr>
        <p:spPr bwMode="auto">
          <a:xfrm>
            <a:off x="11511838" y="4290899"/>
            <a:ext cx="526147" cy="679885"/>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3" name="Group 2" descr="代示应用用户流程的图形。">
            <a:extLst>
              <a:ext uri="{FF2B5EF4-FFF2-40B4-BE49-F238E27FC236}">
                <a16:creationId xmlns:a16="http://schemas.microsoft.com/office/drawing/2014/main" id="{EC29F688-425F-4FFD-B64B-9A305908C9DE}"/>
              </a:ext>
            </a:extLst>
          </p:cNvPr>
          <p:cNvGrpSpPr/>
          <p:nvPr/>
        </p:nvGrpSpPr>
        <p:grpSpPr>
          <a:xfrm>
            <a:off x="7074397" y="372196"/>
            <a:ext cx="5030004" cy="5538778"/>
            <a:chOff x="7216253" y="1126292"/>
            <a:chExt cx="5130866" cy="5649842"/>
          </a:xfrm>
        </p:grpSpPr>
        <p:pic>
          <p:nvPicPr>
            <p:cNvPr id="14" name="Picture 13">
              <a:extLst>
                <a:ext uri="{FF2B5EF4-FFF2-40B4-BE49-F238E27FC236}">
                  <a16:creationId xmlns:a16="http://schemas.microsoft.com/office/drawing/2014/main" id="{4E897661-FF24-4A84-9360-780D3913A0C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600626" y="1461900"/>
              <a:ext cx="4746493" cy="5314234"/>
            </a:xfrm>
            <a:prstGeom prst="rect">
              <a:avLst/>
            </a:prstGeom>
          </p:spPr>
        </p:pic>
        <p:pic>
          <p:nvPicPr>
            <p:cNvPr id="2" name="Picture 1">
              <a:extLst>
                <a:ext uri="{FF2B5EF4-FFF2-40B4-BE49-F238E27FC236}">
                  <a16:creationId xmlns:a16="http://schemas.microsoft.com/office/drawing/2014/main" id="{8D519A08-AEE8-48F9-BE44-E3EA6ED9FF2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216253" y="1737864"/>
              <a:ext cx="406071" cy="460214"/>
            </a:xfrm>
            <a:prstGeom prst="rect">
              <a:avLst/>
            </a:prstGeom>
          </p:spPr>
        </p:pic>
        <p:pic>
          <p:nvPicPr>
            <p:cNvPr id="19" name="Picture 18">
              <a:extLst>
                <a:ext uri="{FF2B5EF4-FFF2-40B4-BE49-F238E27FC236}">
                  <a16:creationId xmlns:a16="http://schemas.microsoft.com/office/drawing/2014/main" id="{2FE7035A-9C25-4C95-AC3E-123AEE6DCEC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38429" y="1984336"/>
              <a:ext cx="406071" cy="460214"/>
            </a:xfrm>
            <a:prstGeom prst="rect">
              <a:avLst/>
            </a:prstGeom>
          </p:spPr>
        </p:pic>
        <p:pic>
          <p:nvPicPr>
            <p:cNvPr id="20" name="Picture 19">
              <a:extLst>
                <a:ext uri="{FF2B5EF4-FFF2-40B4-BE49-F238E27FC236}">
                  <a16:creationId xmlns:a16="http://schemas.microsoft.com/office/drawing/2014/main" id="{68C6CECF-E099-4DF4-9832-D32A878CB80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22323" y="1473051"/>
              <a:ext cx="406071" cy="460214"/>
            </a:xfrm>
            <a:prstGeom prst="rect">
              <a:avLst/>
            </a:prstGeom>
          </p:spPr>
        </p:pic>
        <p:sp>
          <p:nvSpPr>
            <p:cNvPr id="22" name="Robot_E99A" title="Icon of a robot">
              <a:extLst>
                <a:ext uri="{FF2B5EF4-FFF2-40B4-BE49-F238E27FC236}">
                  <a16:creationId xmlns:a16="http://schemas.microsoft.com/office/drawing/2014/main" id="{AE2D458A-3C59-4615-9871-38C511DEECA5}"/>
                </a:ext>
              </a:extLst>
            </p:cNvPr>
            <p:cNvSpPr>
              <a:spLocks noChangeAspect="1" noEditPoints="1"/>
            </p:cNvSpPr>
            <p:nvPr/>
          </p:nvSpPr>
          <p:spPr bwMode="auto">
            <a:xfrm>
              <a:off x="9804931" y="4910100"/>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25" name="Robot_E99A" title="Icon of a robot">
              <a:extLst>
                <a:ext uri="{FF2B5EF4-FFF2-40B4-BE49-F238E27FC236}">
                  <a16:creationId xmlns:a16="http://schemas.microsoft.com/office/drawing/2014/main" id="{7F46114F-C23A-4E4C-BD06-67044D12712C}"/>
                </a:ext>
              </a:extLst>
            </p:cNvPr>
            <p:cNvSpPr>
              <a:spLocks noChangeAspect="1" noEditPoints="1"/>
            </p:cNvSpPr>
            <p:nvPr/>
          </p:nvSpPr>
          <p:spPr bwMode="auto">
            <a:xfrm>
              <a:off x="10341628" y="2956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pic>
          <p:nvPicPr>
            <p:cNvPr id="26" name="Picture 25">
              <a:extLst>
                <a:ext uri="{FF2B5EF4-FFF2-40B4-BE49-F238E27FC236}">
                  <a16:creationId xmlns:a16="http://schemas.microsoft.com/office/drawing/2014/main" id="{B19D1F5A-24EC-4E2C-AF9F-9930D1347C7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216253" y="3301861"/>
              <a:ext cx="406071" cy="460214"/>
            </a:xfrm>
            <a:prstGeom prst="rect">
              <a:avLst/>
            </a:prstGeom>
          </p:spPr>
        </p:pic>
        <p:pic>
          <p:nvPicPr>
            <p:cNvPr id="27" name="Picture 26">
              <a:extLst>
                <a:ext uri="{FF2B5EF4-FFF2-40B4-BE49-F238E27FC236}">
                  <a16:creationId xmlns:a16="http://schemas.microsoft.com/office/drawing/2014/main" id="{96A1015F-FEEC-4E2C-A49C-F8FF10F6A3E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38429" y="3548333"/>
              <a:ext cx="406071" cy="460214"/>
            </a:xfrm>
            <a:prstGeom prst="rect">
              <a:avLst/>
            </a:prstGeom>
          </p:spPr>
        </p:pic>
        <p:pic>
          <p:nvPicPr>
            <p:cNvPr id="28" name="Picture 27">
              <a:extLst>
                <a:ext uri="{FF2B5EF4-FFF2-40B4-BE49-F238E27FC236}">
                  <a16:creationId xmlns:a16="http://schemas.microsoft.com/office/drawing/2014/main" id="{7664656B-77D6-465D-813B-0CE35506D6E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22323" y="3037049"/>
              <a:ext cx="406071" cy="460214"/>
            </a:xfrm>
            <a:prstGeom prst="rect">
              <a:avLst/>
            </a:prstGeom>
          </p:spPr>
        </p:pic>
        <p:sp>
          <p:nvSpPr>
            <p:cNvPr id="15" name="Robot_E99A" title="Icon of a robot">
              <a:extLst>
                <a:ext uri="{FF2B5EF4-FFF2-40B4-BE49-F238E27FC236}">
                  <a16:creationId xmlns:a16="http://schemas.microsoft.com/office/drawing/2014/main" id="{3DD41739-6CAD-4C63-A711-FB024245F68C}"/>
                </a:ext>
              </a:extLst>
            </p:cNvPr>
            <p:cNvSpPr>
              <a:spLocks noChangeAspect="1" noEditPoints="1"/>
            </p:cNvSpPr>
            <p:nvPr/>
          </p:nvSpPr>
          <p:spPr bwMode="auto">
            <a:xfrm>
              <a:off x="8648314" y="2690289"/>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18" name="Robot_E99A" title="Icon of a robot">
              <a:extLst>
                <a:ext uri="{FF2B5EF4-FFF2-40B4-BE49-F238E27FC236}">
                  <a16:creationId xmlns:a16="http://schemas.microsoft.com/office/drawing/2014/main" id="{942743E2-169B-467A-BCD9-E2228119C226}"/>
                </a:ext>
              </a:extLst>
            </p:cNvPr>
            <p:cNvSpPr>
              <a:spLocks noChangeAspect="1" noEditPoints="1"/>
            </p:cNvSpPr>
            <p:nvPr/>
          </p:nvSpPr>
          <p:spPr bwMode="auto">
            <a:xfrm>
              <a:off x="8695620" y="1126292"/>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spTree>
    <p:extLst>
      <p:ext uri="{BB962C8B-B14F-4D97-AF65-F5344CB8AC3E}">
        <p14:creationId xmlns:p14="http://schemas.microsoft.com/office/powerpoint/2010/main" val="1076829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7522" y="151526"/>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使用应用（终止器）访问 </a:t>
            </a:r>
            <a:r>
              <a:rPr lang="en-US" altLang="zh-CN" b="1" dirty="0">
                <a:latin typeface="Segoe UI Semibold" panose="020B0702040204020203" pitchFamily="34" charset="0"/>
                <a:ea typeface="Microsoft YaHei" panose="020B0503020204020204" pitchFamily="34" charset="-122"/>
              </a:rPr>
              <a:t>Web API</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7521" y="79254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在本模块中，我们重点讲解上图中的最后一个选项：终止器。</a:t>
            </a:r>
            <a:endParaRPr lang="zh-CN" altLang="en-US" dirty="0">
              <a:latin typeface="Segoe UI" panose="020B0502040204020203" pitchFamily="34" charset="0"/>
              <a:ea typeface="Microsoft YaHei" panose="020B0503020204020204" pitchFamily="34" charset="-122"/>
            </a:endParaRPr>
          </a:p>
        </p:txBody>
      </p:sp>
      <p:pic>
        <p:nvPicPr>
          <p:cNvPr id="4" name="New picture" descr="表示使用应用 - 终止器访问 Web API 的图形。"/>
          <p:cNvPicPr/>
          <p:nvPr/>
        </p:nvPicPr>
        <p:blipFill>
          <a:blip r:embed="rId4"/>
          <a:stretch>
            <a:fillRect/>
          </a:stretch>
        </p:blipFill>
        <p:spPr>
          <a:xfrm>
            <a:off x="2208829" y="1377293"/>
            <a:ext cx="7771297" cy="3936441"/>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Content Placeholder 7" descr="社交媒体帖子屏幕截图&#10;&#10;自动生成的描述&#10;">
            <a:extLst>
              <a:ext uri="{FF2B5EF4-FFF2-40B4-BE49-F238E27FC236}">
                <a16:creationId xmlns:a16="http://schemas.microsoft.com/office/drawing/2014/main" id="{A140A993-E73B-414D-BF22-037B9CAE49E7}"/>
              </a:ext>
            </a:extLst>
          </p:cNvPr>
          <p:cNvPicPr>
            <a:picLocks noGrp="1" noChangeAspect="1"/>
          </p:cNvPicPr>
          <p:nvPr>
            <p:ph sz="quarter" idx="17"/>
          </p:nvPr>
        </p:nvPicPr>
        <p:blipFill>
          <a:blip r:embed="rId4"/>
          <a:stretch>
            <a:fillRect/>
          </a:stretch>
        </p:blipFill>
        <p:spPr>
          <a:xfrm>
            <a:off x="643489" y="1804272"/>
            <a:ext cx="3445713" cy="1910896"/>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创建由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身份保护的 </a:t>
            </a:r>
            <a:r>
              <a:rPr lang="en-US" altLang="zh-CN" b="1" dirty="0">
                <a:latin typeface="Segoe UI Semibold" panose="020B0702040204020203" pitchFamily="34" charset="0"/>
                <a:ea typeface="Microsoft YaHei" panose="020B0503020204020204" pitchFamily="34" charset="-122"/>
              </a:rPr>
              <a:t>Web API</a:t>
            </a:r>
            <a:endParaRPr lang="zh-CN" altLang="en-US" b="1" dirty="0">
              <a:latin typeface="Segoe UI Semibold" panose="020B0702040204020203" pitchFamily="34" charset="0"/>
              <a:ea typeface="Microsoft YaHei" panose="020B0503020204020204" pitchFamily="34" charset="-122"/>
            </a:endParaRP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1"/>
          </p:nvPr>
        </p:nvSpPr>
        <p:spPr>
          <a:xfrm>
            <a:off x="557154" y="4407436"/>
            <a:ext cx="3618381" cy="577081"/>
          </a:xfrm>
        </p:spPr>
        <p:txBody>
          <a:bodyPr/>
          <a:lstStyle/>
          <a:p>
            <a:pPr algn="ctr"/>
            <a:r>
              <a:rPr lang="zh-CN" altLang="en-US" sz="1568" dirty="0">
                <a:latin typeface="Segoe UI" panose="020B0502040204020203" pitchFamily="34" charset="0"/>
                <a:ea typeface="Microsoft YaHei" panose="020B0503020204020204" pitchFamily="34" charset="-122"/>
              </a:rPr>
              <a:t>注册和配置 </a:t>
            </a:r>
            <a:r>
              <a:rPr lang="en-US" altLang="zh-CN" sz="1568" dirty="0">
                <a:latin typeface="Segoe UI" panose="020B0502040204020203" pitchFamily="34" charset="0"/>
                <a:ea typeface="Microsoft YaHei" panose="020B0503020204020204" pitchFamily="34" charset="-122"/>
              </a:rPr>
              <a:t>Azure AD </a:t>
            </a:r>
            <a:r>
              <a:rPr lang="zh-CN" altLang="en-US" sz="1568" dirty="0">
                <a:latin typeface="Segoe UI" panose="020B0502040204020203" pitchFamily="34" charset="0"/>
                <a:ea typeface="Microsoft YaHei" panose="020B0503020204020204" pitchFamily="34" charset="-122"/>
              </a:rPr>
              <a:t>应用</a:t>
            </a:r>
          </a:p>
          <a:p>
            <a:pPr algn="ctr"/>
            <a:endParaRPr lang="zh-CN" altLang="en-US" sz="1568" dirty="0">
              <a:latin typeface="Segoe UI" panose="020B0502040204020203" pitchFamily="34" charset="0"/>
              <a:ea typeface="Microsoft YaHei" panose="020B0503020204020204" pitchFamily="34" charset="-122"/>
            </a:endParaRPr>
          </a:p>
        </p:txBody>
      </p:sp>
      <p:sp>
        <p:nvSpPr>
          <p:cNvPr id="35" name="Text Placeholder 34">
            <a:extLst>
              <a:ext uri="{FF2B5EF4-FFF2-40B4-BE49-F238E27FC236}">
                <a16:creationId xmlns:a16="http://schemas.microsoft.com/office/drawing/2014/main" id="{7F484F46-7B77-6648-B4A5-65AE7A661CF2}"/>
              </a:ext>
            </a:extLst>
          </p:cNvPr>
          <p:cNvSpPr>
            <a:spLocks noGrp="1"/>
          </p:cNvSpPr>
          <p:nvPr>
            <p:ph type="body" sz="quarter" idx="12"/>
          </p:nvPr>
        </p:nvSpPr>
        <p:spPr>
          <a:xfrm>
            <a:off x="4503962" y="4483960"/>
            <a:ext cx="3618381" cy="230832"/>
          </a:xfrm>
        </p:spPr>
        <p:txBody>
          <a:bodyPr/>
          <a:lstStyle/>
          <a:p>
            <a:pPr algn="ctr"/>
            <a:r>
              <a:rPr lang="zh-CN" altLang="en-US" sz="1568">
                <a:latin typeface="Segoe UI" panose="020B0502040204020203" pitchFamily="34" charset="0"/>
                <a:ea typeface="Microsoft YaHei" panose="020B0503020204020204" pitchFamily="34" charset="-122"/>
              </a:rPr>
              <a:t>创建新 </a:t>
            </a:r>
            <a:r>
              <a:rPr lang="en-US" altLang="zh-CN" sz="1568">
                <a:latin typeface="Segoe UI" panose="020B0502040204020203" pitchFamily="34" charset="0"/>
                <a:ea typeface="Microsoft YaHei" panose="020B0503020204020204" pitchFamily="34" charset="-122"/>
              </a:rPr>
              <a:t>Web API </a:t>
            </a:r>
            <a:r>
              <a:rPr lang="zh-CN" altLang="en-US" sz="1568">
                <a:latin typeface="Segoe UI" panose="020B0502040204020203" pitchFamily="34" charset="0"/>
                <a:ea typeface="Microsoft YaHei" panose="020B0503020204020204" pitchFamily="34" charset="-122"/>
              </a:rPr>
              <a:t>项目。</a:t>
            </a:r>
            <a:endParaRPr lang="zh-CN" altLang="en-US" sz="1568" dirty="0">
              <a:latin typeface="Segoe UI" panose="020B0502040204020203" pitchFamily="34" charset="0"/>
              <a:ea typeface="Microsoft YaHei" panose="020B0503020204020204" pitchFamily="34" charset="-122"/>
            </a:endParaRPr>
          </a:p>
        </p:txBody>
      </p:sp>
      <p:sp>
        <p:nvSpPr>
          <p:cNvPr id="36" name="Text Placeholder 35">
            <a:extLst>
              <a:ext uri="{FF2B5EF4-FFF2-40B4-BE49-F238E27FC236}">
                <a16:creationId xmlns:a16="http://schemas.microsoft.com/office/drawing/2014/main" id="{A20D61CC-98E8-FD42-A8C0-70BE1A783804}"/>
              </a:ext>
            </a:extLst>
          </p:cNvPr>
          <p:cNvSpPr>
            <a:spLocks noGrp="1"/>
          </p:cNvSpPr>
          <p:nvPr>
            <p:ph type="body" sz="quarter" idx="13"/>
          </p:nvPr>
        </p:nvSpPr>
        <p:spPr>
          <a:xfrm>
            <a:off x="8555710" y="4483960"/>
            <a:ext cx="3618381" cy="807913"/>
          </a:xfrm>
        </p:spPr>
        <p:txBody>
          <a:bodyPr/>
          <a:lstStyle/>
          <a:p>
            <a:r>
              <a:rPr lang="zh-CN" altLang="en-US" sz="1568">
                <a:latin typeface="Segoe UI" panose="020B0502040204020203" pitchFamily="34" charset="0"/>
                <a:ea typeface="Microsoft YaHei" panose="020B0503020204020204" pitchFamily="34" charset="-122"/>
              </a:rPr>
              <a:t>编码 </a:t>
            </a:r>
            <a:r>
              <a:rPr lang="en-US" altLang="zh-CN" sz="1568">
                <a:latin typeface="Segoe UI" panose="020B0502040204020203" pitchFamily="34" charset="0"/>
                <a:ea typeface="Microsoft YaHei" panose="020B0503020204020204" pitchFamily="34" charset="-122"/>
              </a:rPr>
              <a:t>Web API </a:t>
            </a:r>
            <a:r>
              <a:rPr lang="zh-CN" altLang="en-US" sz="1568">
                <a:latin typeface="Segoe UI" panose="020B0502040204020203" pitchFamily="34" charset="0"/>
                <a:ea typeface="Microsoft YaHei" panose="020B0503020204020204" pitchFamily="34" charset="-122"/>
              </a:rPr>
              <a:t>项目，配置为支持 </a:t>
            </a:r>
            <a:r>
              <a:rPr lang="en-US" altLang="zh-CN" sz="1568">
                <a:latin typeface="Segoe UI" panose="020B0502040204020203" pitchFamily="34" charset="0"/>
                <a:ea typeface="Microsoft YaHei" panose="020B0503020204020204" pitchFamily="34" charset="-122"/>
              </a:rPr>
              <a:t>Microsoft </a:t>
            </a:r>
            <a:r>
              <a:rPr lang="zh-CN" altLang="en-US" sz="1568">
                <a:latin typeface="Segoe UI" panose="020B0502040204020203" pitchFamily="34" charset="0"/>
                <a:ea typeface="Microsoft YaHei" panose="020B0503020204020204" pitchFamily="34" charset="-122"/>
              </a:rPr>
              <a:t>身份</a:t>
            </a:r>
          </a:p>
          <a:p>
            <a:endParaRPr lang="zh-CN" altLang="en-US" sz="1568" dirty="0">
              <a:latin typeface="Segoe UI" panose="020B0502040204020203" pitchFamily="34" charset="0"/>
              <a:ea typeface="Microsoft YaHei" panose="020B0503020204020204" pitchFamily="34" charset="-122"/>
            </a:endParaRPr>
          </a:p>
        </p:txBody>
      </p:sp>
      <p:pic>
        <p:nvPicPr>
          <p:cNvPr id="25" name="Content Placeholder 24" descr="表示创建新 Web API 项目的图形。">
            <a:extLst>
              <a:ext uri="{FF2B5EF4-FFF2-40B4-BE49-F238E27FC236}">
                <a16:creationId xmlns:a16="http://schemas.microsoft.com/office/drawing/2014/main" id="{F7341F84-FF2D-AC49-A4CE-DA3150829FAE}"/>
              </a:ext>
            </a:extLst>
          </p:cNvPr>
          <p:cNvPicPr>
            <a:picLocks noGrp="1" noChangeAspect="1"/>
          </p:cNvPicPr>
          <p:nvPr>
            <p:ph sz="quarter" idx="18"/>
          </p:nvPr>
        </p:nvPicPr>
        <p:blipFill>
          <a:blip r:embed="rId5"/>
          <a:stretch>
            <a:fillRect/>
          </a:stretch>
        </p:blipFill>
        <p:spPr>
          <a:xfrm>
            <a:off x="4759145" y="2372738"/>
            <a:ext cx="3201832" cy="1026893"/>
          </a:xfrm>
        </p:spPr>
      </p:pic>
      <p:pic>
        <p:nvPicPr>
          <p:cNvPr id="29" name="Content Placeholder 28" descr="表示编码 Web API 项目配置为支持 Microsoft 身份的图形。">
            <a:extLst>
              <a:ext uri="{FF2B5EF4-FFF2-40B4-BE49-F238E27FC236}">
                <a16:creationId xmlns:a16="http://schemas.microsoft.com/office/drawing/2014/main" id="{9FAD17CF-CD86-6F46-BCAC-300E2DE78878}"/>
              </a:ext>
            </a:extLst>
          </p:cNvPr>
          <p:cNvPicPr>
            <a:picLocks noGrp="1" noChangeAspect="1"/>
          </p:cNvPicPr>
          <p:nvPr>
            <p:ph sz="quarter" idx="19"/>
          </p:nvPr>
        </p:nvPicPr>
        <p:blipFill>
          <a:blip r:embed="rId6"/>
          <a:stretch>
            <a:fillRect/>
          </a:stretch>
        </p:blipFill>
        <p:spPr>
          <a:xfrm>
            <a:off x="8604745" y="1692278"/>
            <a:ext cx="3048778" cy="2286582"/>
          </a:xfrm>
        </p:spPr>
      </p:pic>
    </p:spTree>
    <p:extLst>
      <p:ext uri="{BB962C8B-B14F-4D97-AF65-F5344CB8AC3E}">
        <p14:creationId xmlns:p14="http://schemas.microsoft.com/office/powerpoint/2010/main" val="3512023800"/>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Content Placeholder 8" descr="社交媒体帖子屏幕截图&#10;&#10;自动生成的描述&#10;">
            <a:extLst>
              <a:ext uri="{FF2B5EF4-FFF2-40B4-BE49-F238E27FC236}">
                <a16:creationId xmlns:a16="http://schemas.microsoft.com/office/drawing/2014/main" id="{A5DA6F5E-95D5-45C3-B7AC-9F31EEC7887A}"/>
              </a:ext>
            </a:extLst>
          </p:cNvPr>
          <p:cNvPicPr>
            <a:picLocks noGrp="1" noChangeAspect="1"/>
          </p:cNvPicPr>
          <p:nvPr>
            <p:ph sz="quarter" idx="17"/>
          </p:nvPr>
        </p:nvPicPr>
        <p:blipFill>
          <a:blip r:embed="rId4"/>
          <a:stretch>
            <a:fillRect/>
          </a:stretch>
        </p:blipFill>
        <p:spPr>
          <a:xfrm>
            <a:off x="641101" y="2042990"/>
            <a:ext cx="3370078" cy="1868951"/>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注册 </a:t>
            </a:r>
            <a:r>
              <a:rPr lang="en-US" altLang="zh-CN" b="1">
                <a:latin typeface="Segoe UI Semibold" panose="020B0702040204020203" pitchFamily="34" charset="0"/>
                <a:ea typeface="Microsoft YaHei" panose="020B0503020204020204" pitchFamily="34" charset="-122"/>
              </a:rPr>
              <a:t>Azure AD </a:t>
            </a:r>
            <a:r>
              <a:rPr lang="zh-CN" altLang="en-US" b="1">
                <a:latin typeface="Segoe UI Semibold" panose="020B0702040204020203" pitchFamily="34" charset="0"/>
                <a:ea typeface="Microsoft YaHei" panose="020B0503020204020204" pitchFamily="34" charset="-122"/>
              </a:rPr>
              <a:t>应用</a:t>
            </a:r>
            <a:endParaRPr lang="zh-CN" altLang="en-US" b="1" dirty="0">
              <a:latin typeface="Segoe UI Semibold" panose="020B0702040204020203" pitchFamily="34" charset="0"/>
              <a:ea typeface="Microsoft YaHei" panose="020B0503020204020204" pitchFamily="34" charset="-122"/>
            </a:endParaRPr>
          </a:p>
        </p:txBody>
      </p:sp>
      <p:sp>
        <p:nvSpPr>
          <p:cNvPr id="4" name="Text Placeholder 3">
            <a:extLst>
              <a:ext uri="{FF2B5EF4-FFF2-40B4-BE49-F238E27FC236}">
                <a16:creationId xmlns:a16="http://schemas.microsoft.com/office/drawing/2014/main" id="{82F0DF80-CD08-4442-9A86-75419AEB8DA7}"/>
              </a:ext>
            </a:extLst>
          </p:cNvPr>
          <p:cNvSpPr>
            <a:spLocks noGrp="1"/>
          </p:cNvSpPr>
          <p:nvPr>
            <p:ph type="body" sz="quarter" idx="11"/>
          </p:nvPr>
        </p:nvSpPr>
        <p:spPr>
          <a:xfrm>
            <a:off x="641101" y="4527312"/>
            <a:ext cx="3618381" cy="230832"/>
          </a:xfrm>
        </p:spPr>
        <p:txBody>
          <a:bodyPr/>
          <a:lstStyle/>
          <a:p>
            <a:pPr algn="ctr"/>
            <a:r>
              <a:rPr lang="zh-CN" altLang="en-US" sz="1568">
                <a:latin typeface="Segoe UI" panose="020B0502040204020203" pitchFamily="34" charset="0"/>
                <a:ea typeface="Microsoft YaHei" panose="020B0503020204020204" pitchFamily="34" charset="-122"/>
              </a:rPr>
              <a:t>注册新 </a:t>
            </a:r>
            <a:r>
              <a:rPr lang="en-US" altLang="zh-CN" sz="1568">
                <a:latin typeface="Segoe UI" panose="020B0502040204020203" pitchFamily="34" charset="0"/>
                <a:ea typeface="Microsoft YaHei" panose="020B0503020204020204" pitchFamily="34" charset="-122"/>
              </a:rPr>
              <a:t>Azure AD </a:t>
            </a:r>
            <a:r>
              <a:rPr lang="zh-CN" altLang="en-US" sz="1568">
                <a:latin typeface="Segoe UI" panose="020B0502040204020203" pitchFamily="34" charset="0"/>
                <a:ea typeface="Microsoft YaHei" panose="020B0503020204020204" pitchFamily="34" charset="-122"/>
              </a:rPr>
              <a:t>应用</a:t>
            </a:r>
            <a:endParaRPr lang="zh-CN" altLang="en-US" sz="1568" dirty="0">
              <a:latin typeface="Segoe UI" panose="020B0502040204020203" pitchFamily="34" charset="0"/>
              <a:ea typeface="Microsoft YaHei" panose="020B0503020204020204" pitchFamily="34" charset="-122"/>
            </a:endParaRPr>
          </a:p>
        </p:txBody>
      </p:sp>
      <p:sp>
        <p:nvSpPr>
          <p:cNvPr id="5" name="Text Placeholder 4">
            <a:extLst>
              <a:ext uri="{FF2B5EF4-FFF2-40B4-BE49-F238E27FC236}">
                <a16:creationId xmlns:a16="http://schemas.microsoft.com/office/drawing/2014/main" id="{5427987E-7095-D64F-820C-AA5BE2B6B848}"/>
              </a:ext>
            </a:extLst>
          </p:cNvPr>
          <p:cNvSpPr>
            <a:spLocks noGrp="1"/>
          </p:cNvSpPr>
          <p:nvPr>
            <p:ph type="body" sz="quarter" idx="12"/>
          </p:nvPr>
        </p:nvSpPr>
        <p:spPr>
          <a:xfrm>
            <a:off x="4548557" y="4510591"/>
            <a:ext cx="3618381" cy="461665"/>
          </a:xfrm>
        </p:spPr>
        <p:txBody>
          <a:bodyPr/>
          <a:lstStyle/>
          <a:p>
            <a:pPr algn="ctr"/>
            <a:r>
              <a:rPr lang="zh-CN" altLang="en-US" sz="1568" dirty="0">
                <a:latin typeface="Segoe UI" panose="020B0502040204020203" pitchFamily="34" charset="0"/>
                <a:ea typeface="Microsoft YaHei" panose="020B0503020204020204" pitchFamily="34" charset="-122"/>
              </a:rPr>
              <a:t>定义任何自定义权限（范围），</a:t>
            </a:r>
            <a:br>
              <a:rPr lang="en-US" altLang="zh-CN" sz="1568" dirty="0">
                <a:latin typeface="Segoe UI" panose="020B0502040204020203" pitchFamily="34" charset="0"/>
                <a:ea typeface="Microsoft YaHei" panose="020B0503020204020204" pitchFamily="34" charset="-122"/>
              </a:rPr>
            </a:br>
            <a:r>
              <a:rPr lang="en-US" altLang="zh-CN" sz="1568" dirty="0">
                <a:latin typeface="Segoe UI" panose="020B0502040204020203" pitchFamily="34" charset="0"/>
                <a:ea typeface="Microsoft YaHei" panose="020B0503020204020204" pitchFamily="34" charset="-122"/>
              </a:rPr>
              <a:t>Web API </a:t>
            </a:r>
            <a:r>
              <a:rPr lang="zh-CN" altLang="en-US" sz="1568" dirty="0">
                <a:latin typeface="Segoe UI" panose="020B0502040204020203" pitchFamily="34" charset="0"/>
                <a:ea typeface="Microsoft YaHei" panose="020B0503020204020204" pitchFamily="34" charset="-122"/>
              </a:rPr>
              <a:t>将利用这些权限。</a:t>
            </a:r>
          </a:p>
        </p:txBody>
      </p:sp>
      <p:sp>
        <p:nvSpPr>
          <p:cNvPr id="6" name="Text Placeholder 5">
            <a:extLst>
              <a:ext uri="{FF2B5EF4-FFF2-40B4-BE49-F238E27FC236}">
                <a16:creationId xmlns:a16="http://schemas.microsoft.com/office/drawing/2014/main" id="{33BF14FE-89FE-9243-95C1-FAB877BD068B}"/>
              </a:ext>
            </a:extLst>
          </p:cNvPr>
          <p:cNvSpPr>
            <a:spLocks noGrp="1"/>
          </p:cNvSpPr>
          <p:nvPr>
            <p:ph type="body" sz="quarter" idx="13"/>
          </p:nvPr>
        </p:nvSpPr>
        <p:spPr>
          <a:xfrm>
            <a:off x="8388308" y="4392041"/>
            <a:ext cx="3618381" cy="461665"/>
          </a:xfrm>
        </p:spPr>
        <p:txBody>
          <a:bodyPr/>
          <a:lstStyle/>
          <a:p>
            <a:pPr algn="ctr"/>
            <a:r>
              <a:rPr lang="zh-CN" altLang="en-US" sz="1568">
                <a:latin typeface="Segoe UI" panose="020B0502040204020203" pitchFamily="34" charset="0"/>
                <a:ea typeface="Microsoft YaHei" panose="020B0503020204020204" pitchFamily="34" charset="-122"/>
              </a:rPr>
              <a:t>复制新应用的</a:t>
            </a:r>
            <a:br>
              <a:rPr lang="zh-CN" altLang="en-US">
                <a:latin typeface="Segoe UI" panose="020B0502040204020203" pitchFamily="34" charset="0"/>
                <a:ea typeface="Microsoft YaHei" panose="020B0503020204020204" pitchFamily="34" charset="-122"/>
              </a:rPr>
            </a:br>
            <a:r>
              <a:rPr lang="zh-CN" altLang="en-US" sz="1568">
                <a:latin typeface="Segoe UI" panose="020B0502040204020203" pitchFamily="34" charset="0"/>
                <a:ea typeface="Microsoft YaHei" panose="020B0503020204020204" pitchFamily="34" charset="-122"/>
              </a:rPr>
              <a:t>租户 </a:t>
            </a:r>
            <a:r>
              <a:rPr lang="en-US" altLang="zh-CN" sz="1568">
                <a:latin typeface="Segoe UI" panose="020B0502040204020203" pitchFamily="34" charset="0"/>
                <a:ea typeface="Microsoft YaHei" panose="020B0503020204020204" pitchFamily="34" charset="-122"/>
              </a:rPr>
              <a:t>ID </a:t>
            </a:r>
            <a:r>
              <a:rPr lang="zh-CN" altLang="en-US" sz="1568">
                <a:latin typeface="Segoe UI" panose="020B0502040204020203" pitchFamily="34" charset="0"/>
                <a:ea typeface="Microsoft YaHei" panose="020B0503020204020204" pitchFamily="34" charset="-122"/>
              </a:rPr>
              <a:t>和客户 </a:t>
            </a:r>
            <a:r>
              <a:rPr lang="en-US" altLang="zh-CN" sz="1568">
                <a:latin typeface="Segoe UI" panose="020B0502040204020203" pitchFamily="34" charset="0"/>
                <a:ea typeface="Microsoft YaHei" panose="020B0503020204020204" pitchFamily="34" charset="-122"/>
              </a:rPr>
              <a:t>ID</a:t>
            </a:r>
            <a:endParaRPr lang="zh-CN" altLang="en-US" sz="1568" dirty="0">
              <a:latin typeface="Segoe UI" panose="020B0502040204020203" pitchFamily="34" charset="0"/>
              <a:ea typeface="Microsoft YaHei" panose="020B0503020204020204" pitchFamily="34" charset="-122"/>
            </a:endParaRPr>
          </a:p>
        </p:txBody>
      </p:sp>
      <p:pic>
        <p:nvPicPr>
          <p:cNvPr id="20" name="Content Placeholder 19" descr="手机屏幕截图&#10;&#10;自动生成的描述&#10;">
            <a:extLst>
              <a:ext uri="{FF2B5EF4-FFF2-40B4-BE49-F238E27FC236}">
                <a16:creationId xmlns:a16="http://schemas.microsoft.com/office/drawing/2014/main" id="{8C21A2A6-1AF4-4F1F-8377-191B41BF042F}"/>
              </a:ext>
            </a:extLst>
          </p:cNvPr>
          <p:cNvPicPr>
            <a:picLocks noGrp="1" noChangeAspect="1"/>
          </p:cNvPicPr>
          <p:nvPr>
            <p:ph sz="quarter" idx="18"/>
          </p:nvPr>
        </p:nvPicPr>
        <p:blipFill>
          <a:blip r:embed="rId5"/>
          <a:stretch>
            <a:fillRect/>
          </a:stretch>
        </p:blipFill>
        <p:spPr>
          <a:xfrm>
            <a:off x="4548557" y="2042990"/>
            <a:ext cx="3419656" cy="2074060"/>
          </a:xfrm>
        </p:spPr>
      </p:pic>
      <p:pic>
        <p:nvPicPr>
          <p:cNvPr id="16" name="Content Placeholder 15" descr="手机屏幕截图&#10;&#10;自动生成的描述&#10;">
            <a:extLst>
              <a:ext uri="{FF2B5EF4-FFF2-40B4-BE49-F238E27FC236}">
                <a16:creationId xmlns:a16="http://schemas.microsoft.com/office/drawing/2014/main" id="{18340DEC-3F1D-4E46-82B9-183421B02124}"/>
              </a:ext>
            </a:extLst>
          </p:cNvPr>
          <p:cNvPicPr>
            <a:picLocks noGrp="1" noChangeAspect="1"/>
          </p:cNvPicPr>
          <p:nvPr>
            <p:ph sz="quarter" idx="19"/>
          </p:nvPr>
        </p:nvPicPr>
        <p:blipFill>
          <a:blip r:embed="rId6"/>
          <a:stretch>
            <a:fillRect/>
          </a:stretch>
        </p:blipFill>
        <p:spPr>
          <a:xfrm>
            <a:off x="8388308" y="2329635"/>
            <a:ext cx="3374156" cy="1099365"/>
          </a:xfrm>
        </p:spPr>
      </p:pic>
    </p:spTree>
    <p:extLst>
      <p:ext uri="{BB962C8B-B14F-4D97-AF65-F5344CB8AC3E}">
        <p14:creationId xmlns:p14="http://schemas.microsoft.com/office/powerpoint/2010/main" val="3352457719"/>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41254D-5629-5847-A9AE-F8F1A2CF1A90}"/>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保护 </a:t>
            </a:r>
            <a:r>
              <a:rPr lang="en-US" altLang="zh-CN" b="1" dirty="0">
                <a:latin typeface="Segoe UI Semibold" panose="020B0702040204020203" pitchFamily="34" charset="0"/>
                <a:ea typeface="Microsoft YaHei" panose="020B0503020204020204" pitchFamily="34" charset="-122"/>
              </a:rPr>
              <a:t>API</a:t>
            </a:r>
            <a:endParaRPr lang="zh-CN" altLang="en-US" b="1" dirty="0">
              <a:latin typeface="Segoe UI Semibold" panose="020B0702040204020203" pitchFamily="34" charset="0"/>
              <a:ea typeface="Microsoft YaHei" panose="020B0503020204020204" pitchFamily="34" charset="-122"/>
            </a:endParaRPr>
          </a:p>
        </p:txBody>
      </p:sp>
      <p:sp>
        <p:nvSpPr>
          <p:cNvPr id="10" name="Text Placeholder 9">
            <a:extLst>
              <a:ext uri="{FF2B5EF4-FFF2-40B4-BE49-F238E27FC236}">
                <a16:creationId xmlns:a16="http://schemas.microsoft.com/office/drawing/2014/main" id="{3D7C2BF6-F17E-4344-9E5F-F2FF85ED4492}"/>
              </a:ext>
            </a:extLst>
          </p:cNvPr>
          <p:cNvSpPr>
            <a:spLocks noGrp="1"/>
          </p:cNvSpPr>
          <p:nvPr>
            <p:ph type="body" sz="quarter" idx="10"/>
          </p:nvPr>
        </p:nvSpPr>
        <p:spPr>
          <a:xfrm>
            <a:off x="455995" y="1882551"/>
            <a:ext cx="11306469" cy="1750013"/>
          </a:xfrm>
        </p:spPr>
        <p:txBody>
          <a:bodyPr/>
          <a:lstStyle/>
          <a:p>
            <a:r>
              <a:rPr lang="zh-CN" altLang="en-US">
                <a:latin typeface="Segoe UI" panose="020B0502040204020203" pitchFamily="34" charset="0"/>
                <a:ea typeface="Microsoft YaHei" panose="020B0503020204020204" pitchFamily="34" charset="-122"/>
              </a:rPr>
              <a:t>验证 </a:t>
            </a:r>
            <a:r>
              <a:rPr lang="en-US" altLang="zh-CN">
                <a:latin typeface="Segoe UI" panose="020B0502040204020203" pitchFamily="34" charset="0"/>
                <a:ea typeface="Microsoft YaHei" panose="020B0503020204020204" pitchFamily="34" charset="-122"/>
              </a:rPr>
              <a:t>API </a:t>
            </a:r>
            <a:r>
              <a:rPr lang="zh-CN" altLang="en-US">
                <a:latin typeface="Segoe UI" panose="020B0502040204020203" pitchFamily="34" charset="0"/>
                <a:ea typeface="Microsoft YaHei" panose="020B0503020204020204" pitchFamily="34" charset="-122"/>
              </a:rPr>
              <a:t>中收到的访问令牌</a:t>
            </a:r>
          </a:p>
          <a:p>
            <a:pPr marL="336145" indent="-336145">
              <a:buFont typeface="Arial" panose="020B0604020202020204" pitchFamily="34" charset="0"/>
              <a:buChar char="•"/>
            </a:pPr>
            <a:r>
              <a:rPr lang="zh-CN" altLang="en-US">
                <a:latin typeface="Segoe UI" panose="020B0502040204020203" pitchFamily="34" charset="0"/>
                <a:ea typeface="Microsoft YaHei" panose="020B0503020204020204" pitchFamily="34" charset="-122"/>
              </a:rPr>
              <a:t>使用现有的库和中间件（可用于大多数平台）</a:t>
            </a:r>
          </a:p>
          <a:p>
            <a:pPr marL="336145" indent="-336145">
              <a:buFont typeface="Arial" panose="020B0604020202020204" pitchFamily="34" charset="0"/>
              <a:buChar char="•"/>
            </a:pP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应用并强制执行权限！</a:t>
            </a:r>
          </a:p>
          <a:p>
            <a:pPr marL="336145" indent="-336145">
              <a:buFont typeface="Arial" panose="020B0604020202020204" pitchFamily="34" charset="0"/>
              <a:buChar char="•"/>
            </a:pPr>
            <a:r>
              <a:rPr lang="zh-CN" altLang="en-US">
                <a:latin typeface="Segoe UI" panose="020B0502040204020203" pitchFamily="34" charset="0"/>
                <a:ea typeface="Microsoft YaHei" panose="020B0503020204020204" pitchFamily="34" charset="-122"/>
              </a:rPr>
              <a:t>委托权限不能超过登录用户的允许操作范围</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12372092"/>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0.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1.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2.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3.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4.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5.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6.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7.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8.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9.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0.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1.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8.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9.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Props1.xml><?xml version="1.0" encoding="utf-8"?>
<ds:datastoreItem xmlns:ds="http://schemas.openxmlformats.org/officeDocument/2006/customXml" ds:itemID="{CC1745E8-95A7-4E5C-A6A7-61F0578471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A70759-7082-4C14-9D7C-20040ECBE9FE}">
  <ds:schemaRefs>
    <ds:schemaRef ds:uri="http://schemas.microsoft.com/sharepoint/v3/contenttype/forms"/>
  </ds:schemaRefs>
</ds:datastoreItem>
</file>

<file path=customXml/itemProps3.xml><?xml version="1.0" encoding="utf-8"?>
<ds:datastoreItem xmlns:ds="http://schemas.openxmlformats.org/officeDocument/2006/customXml" ds:itemID="{4A9CC5C4-406A-490D-ACEC-7C5802EE4D6D}">
  <ds:schemaRefs>
    <ds:schemaRef ds:uri="http://schemas.openxmlformats.org/package/2006/metadata/core-properties"/>
    <ds:schemaRef ds:uri="83c07245-1987-447b-a407-05b41d118742"/>
    <ds:schemaRef ds:uri="http://purl.org/dc/terms/"/>
    <ds:schemaRef ds:uri="http://schemas.microsoft.com/sharepoint/v3"/>
    <ds:schemaRef ds:uri="http://schemas.microsoft.com/office/2006/documentManagement/types"/>
    <ds:schemaRef ds:uri="http://schemas.microsoft.com/office/infopath/2007/PartnerControls"/>
    <ds:schemaRef ds:uri="87badcbf-855a-4949-b0c7-112d68ff62fc"/>
    <ds:schemaRef ds:uri="230e9df3-be65-4c73-a93b-d1236ebd677e"/>
    <ds:schemaRef ds:uri="http://purl.org/dc/elements/1.1/"/>
    <ds:schemaRef ds:uri="http://schemas.microsoft.com/office/2006/metadata/properties"/>
    <ds:schemaRef ds:uri="http://www.w3.org/XML/1998/namespace"/>
    <ds:schemaRef ds:uri="http://purl.org/dc/dcmitype/"/>
    <ds:schemaRef ds:uri="ef4e99f7-fe95-4544-b30a-d4a0962d5b53"/>
    <ds:schemaRef ds:uri="3a6239b1-84a2-436e-b281-9f1510ef4358"/>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57</TotalTime>
  <Words>7608</Words>
  <Application>Microsoft Office PowerPoint</Application>
  <PresentationFormat>宽屏</PresentationFormat>
  <Paragraphs>471</Paragraphs>
  <Slides>39</Slides>
  <Notes>39</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39</vt:i4>
      </vt:variant>
    </vt:vector>
  </HeadingPairs>
  <TitlesOfParts>
    <vt:vector size="50" baseType="lpstr">
      <vt:lpstr>Microsoft YaHei</vt:lpstr>
      <vt:lpstr>Arial</vt:lpstr>
      <vt:lpstr>Calibri</vt:lpstr>
      <vt:lpstr>Consolas</vt:lpstr>
      <vt:lpstr>Segoe UI</vt:lpstr>
      <vt:lpstr>Segoe UI Light</vt:lpstr>
      <vt:lpstr>Segoe UI Semibold</vt:lpstr>
      <vt:lpstr>Wingdings</vt:lpstr>
      <vt:lpstr>2_White Template</vt:lpstr>
      <vt:lpstr>1_LIGHT GRAY TEMPLATE</vt:lpstr>
      <vt:lpstr>2_9-51052_Microsoft_Ready_Template_Light</vt:lpstr>
      <vt:lpstr>实施 Microsoft 身份（第 2 段，共 2 段）</vt:lpstr>
      <vt:lpstr>使用 Microsoft 身份保护自定义 API</vt:lpstr>
      <vt:lpstr>概述 – 使用 Microsoft 身份创建和保护自定义 API</vt:lpstr>
      <vt:lpstr>使用 Microsoft 身份保护 Web API</vt:lpstr>
      <vt:lpstr>谁将使用你的应用？</vt:lpstr>
      <vt:lpstr>使用应用（终止器）访问 Web API</vt:lpstr>
      <vt:lpstr>创建由 Microsoft 身份保护的 Web API</vt:lpstr>
      <vt:lpstr>注册 Azure AD 应用</vt:lpstr>
      <vt:lpstr>用 Azure AD 保护 API</vt:lpstr>
      <vt:lpstr>编写安全 Web API 的代码</vt:lpstr>
      <vt:lpstr>演示</vt:lpstr>
      <vt:lpstr>从 Web 应用调用受保护的 API</vt:lpstr>
      <vt:lpstr>创建由 Microsoft 身份保护的网络应用</vt:lpstr>
      <vt:lpstr>配置 Web 应用以调用受保护的 API</vt:lpstr>
      <vt:lpstr>更新 Web 应用以支持 Microsoft 身份的用户登录</vt:lpstr>
      <vt:lpstr>添加令牌获取</vt:lpstr>
      <vt:lpstr>从守护进程应用调用受保护的 API</vt:lpstr>
      <vt:lpstr>使用守护进程应用访问 Microsoft 身份保护的 Web API</vt:lpstr>
      <vt:lpstr>创建能够调用 Microsoft 身份保护的 Web API 的守护进程应用</vt:lpstr>
      <vt:lpstr>客户端凭据授予流程</vt:lpstr>
      <vt:lpstr>配置守护进程应用以调用受保护的 API</vt:lpstr>
      <vt:lpstr>更新应用以支持 Microsoft 身份</vt:lpstr>
      <vt:lpstr>在自定义应用和 API 中与用户、组和角色一起工作</vt:lpstr>
      <vt:lpstr>Microsoft 身份中基于角色的访问控制</vt:lpstr>
      <vt:lpstr>概述</vt:lpstr>
      <vt:lpstr>添加或删除用户</vt:lpstr>
      <vt:lpstr>将应用限定给特定用户</vt:lpstr>
      <vt:lpstr>基于角色的访问控制 (RBAC)</vt:lpstr>
      <vt:lpstr>代码配置</vt:lpstr>
      <vt:lpstr>在使用 Microsoft 身份保护的自定义应用和 API 中使用安全组。</vt:lpstr>
      <vt:lpstr>用 Azure AD 组管理应用访问</vt:lpstr>
      <vt:lpstr>自定义应用和 API 中的安全组</vt:lpstr>
      <vt:lpstr>代码配置</vt:lpstr>
      <vt:lpstr>演示</vt:lpstr>
      <vt:lpstr>在自定义应用中利用应用角色</vt:lpstr>
      <vt:lpstr>自定义应用和 API 中的应用角色</vt:lpstr>
      <vt:lpstr>声明应用的角色</vt:lpstr>
      <vt:lpstr>将用户和组添加到角色中</vt:lpstr>
      <vt:lpstr>代码配置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实施 Microsoft 身份 - 第二部分</dc:title>
  <dc:creator>Diane Nye</dc:creator>
  <cp:lastModifiedBy>Ares Chen</cp:lastModifiedBy>
  <cp:revision>21</cp:revision>
  <dcterms:created xsi:type="dcterms:W3CDTF">2021-09-18T16:07:23Z</dcterms:created>
  <dcterms:modified xsi:type="dcterms:W3CDTF">2022-01-16T02:01:16Z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lpwstr>12285800.0000000</vt:lpwstr>
  </property>
  <property fmtid="{D5CDD505-2E9C-101B-9397-08002B2CF9AE}" pid="4" name="xd_Signature">
    <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